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71"/>
  </p:notesMasterIdLst>
  <p:sldIdLst>
    <p:sldId id="256" r:id="rId2"/>
    <p:sldId id="258" r:id="rId3"/>
    <p:sldId id="300" r:id="rId4"/>
    <p:sldId id="302" r:id="rId5"/>
    <p:sldId id="259" r:id="rId6"/>
    <p:sldId id="263" r:id="rId7"/>
    <p:sldId id="305" r:id="rId8"/>
    <p:sldId id="266" r:id="rId9"/>
    <p:sldId id="303" r:id="rId10"/>
    <p:sldId id="304" r:id="rId11"/>
    <p:sldId id="307" r:id="rId12"/>
    <p:sldId id="308" r:id="rId13"/>
    <p:sldId id="309" r:id="rId14"/>
    <p:sldId id="260" r:id="rId15"/>
    <p:sldId id="310" r:id="rId16"/>
    <p:sldId id="306" r:id="rId17"/>
    <p:sldId id="311" r:id="rId18"/>
    <p:sldId id="312" r:id="rId19"/>
    <p:sldId id="313" r:id="rId20"/>
    <p:sldId id="316" r:id="rId21"/>
    <p:sldId id="315" r:id="rId22"/>
    <p:sldId id="317" r:id="rId23"/>
    <p:sldId id="318" r:id="rId24"/>
    <p:sldId id="319" r:id="rId25"/>
    <p:sldId id="320" r:id="rId26"/>
    <p:sldId id="324" r:id="rId27"/>
    <p:sldId id="325" r:id="rId28"/>
    <p:sldId id="326" r:id="rId29"/>
    <p:sldId id="322" r:id="rId30"/>
    <p:sldId id="327" r:id="rId31"/>
    <p:sldId id="328" r:id="rId32"/>
    <p:sldId id="329" r:id="rId33"/>
    <p:sldId id="330" r:id="rId34"/>
    <p:sldId id="332" r:id="rId35"/>
    <p:sldId id="333" r:id="rId36"/>
    <p:sldId id="334" r:id="rId37"/>
    <p:sldId id="331" r:id="rId38"/>
    <p:sldId id="335" r:id="rId39"/>
    <p:sldId id="336" r:id="rId40"/>
    <p:sldId id="321" r:id="rId41"/>
    <p:sldId id="361" r:id="rId42"/>
    <p:sldId id="364" r:id="rId43"/>
    <p:sldId id="365" r:id="rId44"/>
    <p:sldId id="366" r:id="rId45"/>
    <p:sldId id="367" r:id="rId46"/>
    <p:sldId id="368" r:id="rId47"/>
    <p:sldId id="363" r:id="rId48"/>
    <p:sldId id="360" r:id="rId49"/>
    <p:sldId id="371" r:id="rId50"/>
    <p:sldId id="370" r:id="rId51"/>
    <p:sldId id="369" r:id="rId52"/>
    <p:sldId id="337" r:id="rId53"/>
    <p:sldId id="349" r:id="rId54"/>
    <p:sldId id="350" r:id="rId55"/>
    <p:sldId id="351" r:id="rId56"/>
    <p:sldId id="338" r:id="rId57"/>
    <p:sldId id="340" r:id="rId58"/>
    <p:sldId id="341" r:id="rId59"/>
    <p:sldId id="352" r:id="rId60"/>
    <p:sldId id="353" r:id="rId61"/>
    <p:sldId id="354" r:id="rId62"/>
    <p:sldId id="355" r:id="rId63"/>
    <p:sldId id="344" r:id="rId64"/>
    <p:sldId id="345" r:id="rId65"/>
    <p:sldId id="356" r:id="rId66"/>
    <p:sldId id="357" r:id="rId67"/>
    <p:sldId id="358" r:id="rId68"/>
    <p:sldId id="359" r:id="rId69"/>
    <p:sldId id="348" r:id="rId70"/>
  </p:sldIdLst>
  <p:sldSz cx="9144000" cy="5143500" type="screen16x9"/>
  <p:notesSz cx="6858000" cy="9144000"/>
  <p:embeddedFontLst>
    <p:embeddedFont>
      <p:font typeface="Fira Code" panose="020B0809050000020004" pitchFamily="49" charset="0"/>
      <p:regular r:id="rId72"/>
      <p:bold r:id="rId73"/>
    </p:embeddedFont>
    <p:embeddedFont>
      <p:font typeface="Montserrat" panose="00000500000000000000" pitchFamily="2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5CC4B-CB2F-4E68-96AC-D42A6925EA1B}" v="25" dt="2026-02-07T21:00:03.116"/>
  </p1510:revLst>
</p1510:revInfo>
</file>

<file path=ppt/tableStyles.xml><?xml version="1.0" encoding="utf-8"?>
<a:tblStyleLst xmlns:a="http://schemas.openxmlformats.org/drawingml/2006/main" def="{5425C683-0B68-438F-B1E9-A8C9B47BF271}">
  <a:tblStyle styleId="{5425C683-0B68-438F-B1E9-A8C9B47BF2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6"/>
    <p:restoredTop sz="94641"/>
  </p:normalViewPr>
  <p:slideViewPr>
    <p:cSldViewPr snapToGrid="0">
      <p:cViewPr varScale="1">
        <p:scale>
          <a:sx n="103" d="100"/>
          <a:sy n="103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Blanco Gutiérrez" userId="5a9e9396a71c36ef" providerId="LiveId" clId="{E8E3B382-3F93-40FF-AC49-FA38C672CFC3}"/>
    <pc:docChg chg="undo custSel addSld delSld modSld sldOrd">
      <pc:chgData name="Gabriel Blanco Gutiérrez" userId="5a9e9396a71c36ef" providerId="LiveId" clId="{E8E3B382-3F93-40FF-AC49-FA38C672CFC3}" dt="2026-02-07T22:52:48.891" v="1452" actId="20577"/>
      <pc:docMkLst>
        <pc:docMk/>
      </pc:docMkLst>
      <pc:sldChg chg="modSp mod">
        <pc:chgData name="Gabriel Blanco Gutiérrez" userId="5a9e9396a71c36ef" providerId="LiveId" clId="{E8E3B382-3F93-40FF-AC49-FA38C672CFC3}" dt="2026-02-07T20:25:38.048" v="22"/>
        <pc:sldMkLst>
          <pc:docMk/>
          <pc:sldMk cId="484560831" sldId="321"/>
        </pc:sldMkLst>
        <pc:spChg chg="mod">
          <ac:chgData name="Gabriel Blanco Gutiérrez" userId="5a9e9396a71c36ef" providerId="LiveId" clId="{E8E3B382-3F93-40FF-AC49-FA38C672CFC3}" dt="2026-02-07T20:25:02.177" v="2" actId="20577"/>
          <ac:spMkLst>
            <pc:docMk/>
            <pc:sldMk cId="484560831" sldId="321"/>
            <ac:spMk id="500" creationId="{9F68EEAB-E3CE-5CED-8D7C-C9CDA4CE319C}"/>
          </ac:spMkLst>
        </pc:spChg>
        <pc:spChg chg="mod">
          <ac:chgData name="Gabriel Blanco Gutiérrez" userId="5a9e9396a71c36ef" providerId="LiveId" clId="{E8E3B382-3F93-40FF-AC49-FA38C672CFC3}" dt="2026-02-07T20:25:13.662" v="21" actId="20577"/>
          <ac:spMkLst>
            <pc:docMk/>
            <pc:sldMk cId="484560831" sldId="321"/>
            <ac:spMk id="501" creationId="{2A5DBBCC-D54F-56AC-1279-01E963D9ADCF}"/>
          </ac:spMkLst>
        </pc:spChg>
        <pc:spChg chg="mod">
          <ac:chgData name="Gabriel Blanco Gutiérrez" userId="5a9e9396a71c36ef" providerId="LiveId" clId="{E8E3B382-3F93-40FF-AC49-FA38C672CFC3}" dt="2026-02-07T20:25:38.048" v="22"/>
          <ac:spMkLst>
            <pc:docMk/>
            <pc:sldMk cId="484560831" sldId="321"/>
            <ac:spMk id="502" creationId="{EF84894C-6243-3F28-6F59-F4506EEEEFAA}"/>
          </ac:spMkLst>
        </pc:spChg>
      </pc:sldChg>
      <pc:sldChg chg="modSp mod">
        <pc:chgData name="Gabriel Blanco Gutiérrez" userId="5a9e9396a71c36ef" providerId="LiveId" clId="{E8E3B382-3F93-40FF-AC49-FA38C672CFC3}" dt="2026-02-07T21:13:17.745" v="1384" actId="20577"/>
        <pc:sldMkLst>
          <pc:docMk/>
          <pc:sldMk cId="1184104589" sldId="329"/>
        </pc:sldMkLst>
        <pc:spChg chg="mod">
          <ac:chgData name="Gabriel Blanco Gutiérrez" userId="5a9e9396a71c36ef" providerId="LiveId" clId="{E8E3B382-3F93-40FF-AC49-FA38C672CFC3}" dt="2026-02-07T21:13:17.745" v="1384" actId="20577"/>
          <ac:spMkLst>
            <pc:docMk/>
            <pc:sldMk cId="1184104589" sldId="329"/>
            <ac:spMk id="512" creationId="{65180600-39C4-3C8E-5E84-114AAD9796CE}"/>
          </ac:spMkLst>
        </pc:spChg>
      </pc:sldChg>
      <pc:sldChg chg="modSp mod">
        <pc:chgData name="Gabriel Blanco Gutiérrez" userId="5a9e9396a71c36ef" providerId="LiveId" clId="{E8E3B382-3F93-40FF-AC49-FA38C672CFC3}" dt="2026-02-07T22:52:48.891" v="1452" actId="20577"/>
        <pc:sldMkLst>
          <pc:docMk/>
          <pc:sldMk cId="3069112880" sldId="348"/>
        </pc:sldMkLst>
        <pc:spChg chg="mod">
          <ac:chgData name="Gabriel Blanco Gutiérrez" userId="5a9e9396a71c36ef" providerId="LiveId" clId="{E8E3B382-3F93-40FF-AC49-FA38C672CFC3}" dt="2026-02-07T22:52:48.891" v="1452" actId="20577"/>
          <ac:spMkLst>
            <pc:docMk/>
            <pc:sldMk cId="3069112880" sldId="348"/>
            <ac:spMk id="61" creationId="{3841F1DA-3803-19A8-0290-EAC688CE066E}"/>
          </ac:spMkLst>
        </pc:spChg>
      </pc:sldChg>
      <pc:sldChg chg="modSp mod">
        <pc:chgData name="Gabriel Blanco Gutiérrez" userId="5a9e9396a71c36ef" providerId="LiveId" clId="{E8E3B382-3F93-40FF-AC49-FA38C672CFC3}" dt="2026-02-07T22:18:12.121" v="1392" actId="13926"/>
        <pc:sldMkLst>
          <pc:docMk/>
          <pc:sldMk cId="560463666" sldId="350"/>
        </pc:sldMkLst>
        <pc:spChg chg="mod">
          <ac:chgData name="Gabriel Blanco Gutiérrez" userId="5a9e9396a71c36ef" providerId="LiveId" clId="{E8E3B382-3F93-40FF-AC49-FA38C672CFC3}" dt="2026-02-07T22:18:12.121" v="1392" actId="13926"/>
          <ac:spMkLst>
            <pc:docMk/>
            <pc:sldMk cId="560463666" sldId="350"/>
            <ac:spMk id="514" creationId="{103D0601-5731-D096-0379-CE9E676CACEE}"/>
          </ac:spMkLst>
        </pc:spChg>
      </pc:sldChg>
      <pc:sldChg chg="modSp mod">
        <pc:chgData name="Gabriel Blanco Gutiérrez" userId="5a9e9396a71c36ef" providerId="LiveId" clId="{E8E3B382-3F93-40FF-AC49-FA38C672CFC3}" dt="2026-02-07T22:47:23.858" v="1393" actId="14100"/>
        <pc:sldMkLst>
          <pc:docMk/>
          <pc:sldMk cId="100868934" sldId="354"/>
        </pc:sldMkLst>
        <pc:picChg chg="mod">
          <ac:chgData name="Gabriel Blanco Gutiérrez" userId="5a9e9396a71c36ef" providerId="LiveId" clId="{E8E3B382-3F93-40FF-AC49-FA38C672CFC3}" dt="2026-02-07T22:47:23.858" v="1393" actId="14100"/>
          <ac:picMkLst>
            <pc:docMk/>
            <pc:sldMk cId="100868934" sldId="354"/>
            <ac:picMk id="6" creationId="{66B4D388-8936-96F2-D05A-6A42356B0F97}"/>
          </ac:picMkLst>
        </pc:picChg>
      </pc:sldChg>
      <pc:sldChg chg="modSp add mod">
        <pc:chgData name="Gabriel Blanco Gutiérrez" userId="5a9e9396a71c36ef" providerId="LiveId" clId="{E8E3B382-3F93-40FF-AC49-FA38C672CFC3}" dt="2026-02-07T20:55:20.148" v="1116"/>
        <pc:sldMkLst>
          <pc:docMk/>
          <pc:sldMk cId="531583220" sldId="360"/>
        </pc:sldMkLst>
        <pc:spChg chg="mod">
          <ac:chgData name="Gabriel Blanco Gutiérrez" userId="5a9e9396a71c36ef" providerId="LiveId" clId="{E8E3B382-3F93-40FF-AC49-FA38C672CFC3}" dt="2026-02-07T20:54:22.673" v="1111" actId="20577"/>
          <ac:spMkLst>
            <pc:docMk/>
            <pc:sldMk cId="531583220" sldId="360"/>
            <ac:spMk id="500" creationId="{E2F9CE8C-F81F-B601-3326-D86C2ACA1CEC}"/>
          </ac:spMkLst>
        </pc:spChg>
        <pc:spChg chg="mod">
          <ac:chgData name="Gabriel Blanco Gutiérrez" userId="5a9e9396a71c36ef" providerId="LiveId" clId="{E8E3B382-3F93-40FF-AC49-FA38C672CFC3}" dt="2026-02-07T20:55:05.832" v="1114" actId="20577"/>
          <ac:spMkLst>
            <pc:docMk/>
            <pc:sldMk cId="531583220" sldId="360"/>
            <ac:spMk id="501" creationId="{5409B1DF-D2A0-600F-3CA9-CF5D98CAC026}"/>
          </ac:spMkLst>
        </pc:spChg>
        <pc:spChg chg="mod">
          <ac:chgData name="Gabriel Blanco Gutiérrez" userId="5a9e9396a71c36ef" providerId="LiveId" clId="{E8E3B382-3F93-40FF-AC49-FA38C672CFC3}" dt="2026-02-07T20:55:20.148" v="1116"/>
          <ac:spMkLst>
            <pc:docMk/>
            <pc:sldMk cId="531583220" sldId="360"/>
            <ac:spMk id="502" creationId="{49CF56AC-BC2B-4CB9-AA09-152EEF1DEB24}"/>
          </ac:spMkLst>
        </pc:spChg>
      </pc:sldChg>
      <pc:sldChg chg="delSp modSp add mod ord">
        <pc:chgData name="Gabriel Blanco Gutiérrez" userId="5a9e9396a71c36ef" providerId="LiveId" clId="{E8E3B382-3F93-40FF-AC49-FA38C672CFC3}" dt="2026-02-07T20:34:45.769" v="154" actId="20577"/>
        <pc:sldMkLst>
          <pc:docMk/>
          <pc:sldMk cId="28252503" sldId="361"/>
        </pc:sldMkLst>
        <pc:spChg chg="mod">
          <ac:chgData name="Gabriel Blanco Gutiérrez" userId="5a9e9396a71c36ef" providerId="LiveId" clId="{E8E3B382-3F93-40FF-AC49-FA38C672CFC3}" dt="2026-02-07T20:26:22.295" v="50" actId="20577"/>
          <ac:spMkLst>
            <pc:docMk/>
            <pc:sldMk cId="28252503" sldId="361"/>
            <ac:spMk id="634" creationId="{05320A39-1973-FB4A-A5A3-9031856020D2}"/>
          </ac:spMkLst>
        </pc:spChg>
        <pc:spChg chg="mod">
          <ac:chgData name="Gabriel Blanco Gutiérrez" userId="5a9e9396a71c36ef" providerId="LiveId" clId="{E8E3B382-3F93-40FF-AC49-FA38C672CFC3}" dt="2026-02-07T20:33:52.252" v="103" actId="20577"/>
          <ac:spMkLst>
            <pc:docMk/>
            <pc:sldMk cId="28252503" sldId="361"/>
            <ac:spMk id="637" creationId="{B3A67CB6-B55F-19B5-14EC-21AF5ED328B1}"/>
          </ac:spMkLst>
        </pc:spChg>
        <pc:spChg chg="mod">
          <ac:chgData name="Gabriel Blanco Gutiérrez" userId="5a9e9396a71c36ef" providerId="LiveId" clId="{E8E3B382-3F93-40FF-AC49-FA38C672CFC3}" dt="2026-02-07T20:34:04.597" v="129" actId="20577"/>
          <ac:spMkLst>
            <pc:docMk/>
            <pc:sldMk cId="28252503" sldId="361"/>
            <ac:spMk id="639" creationId="{68BA33E8-AB28-0A37-90E1-F8EC3E66E9D0}"/>
          </ac:spMkLst>
        </pc:spChg>
        <pc:spChg chg="mod">
          <ac:chgData name="Gabriel Blanco Gutiérrez" userId="5a9e9396a71c36ef" providerId="LiveId" clId="{E8E3B382-3F93-40FF-AC49-FA38C672CFC3}" dt="2026-02-07T20:34:45.769" v="154" actId="20577"/>
          <ac:spMkLst>
            <pc:docMk/>
            <pc:sldMk cId="28252503" sldId="361"/>
            <ac:spMk id="641" creationId="{67588B6E-1E73-3AF2-C446-B928AA1D30B0}"/>
          </ac:spMkLst>
        </pc:spChg>
        <pc:spChg chg="del">
          <ac:chgData name="Gabriel Blanco Gutiérrez" userId="5a9e9396a71c36ef" providerId="LiveId" clId="{E8E3B382-3F93-40FF-AC49-FA38C672CFC3}" dt="2026-02-07T20:34:24.425" v="131" actId="478"/>
          <ac:spMkLst>
            <pc:docMk/>
            <pc:sldMk cId="28252503" sldId="361"/>
            <ac:spMk id="642" creationId="{66F9CE57-68B7-ED58-74FF-8467E0845CD9}"/>
          </ac:spMkLst>
        </pc:spChg>
        <pc:spChg chg="del">
          <ac:chgData name="Gabriel Blanco Gutiérrez" userId="5a9e9396a71c36ef" providerId="LiveId" clId="{E8E3B382-3F93-40FF-AC49-FA38C672CFC3}" dt="2026-02-07T20:34:22.762" v="130" actId="478"/>
          <ac:spMkLst>
            <pc:docMk/>
            <pc:sldMk cId="28252503" sldId="361"/>
            <ac:spMk id="643" creationId="{46E40F49-54A6-7453-08F0-44B1B40BA838}"/>
          </ac:spMkLst>
        </pc:spChg>
        <pc:cxnChg chg="del">
          <ac:chgData name="Gabriel Blanco Gutiérrez" userId="5a9e9396a71c36ef" providerId="LiveId" clId="{E8E3B382-3F93-40FF-AC49-FA38C672CFC3}" dt="2026-02-07T20:34:25.288" v="132" actId="478"/>
          <ac:cxnSpMkLst>
            <pc:docMk/>
            <pc:sldMk cId="28252503" sldId="361"/>
            <ac:cxnSpMk id="654" creationId="{CA6667A0-2B0D-FDFD-73FE-A352450F4BCD}"/>
          </ac:cxnSpMkLst>
        </pc:cxnChg>
      </pc:sldChg>
      <pc:sldChg chg="modSp add del mod ord">
        <pc:chgData name="Gabriel Blanco Gutiérrez" userId="5a9e9396a71c36ef" providerId="LiveId" clId="{E8E3B382-3F93-40FF-AC49-FA38C672CFC3}" dt="2026-02-07T21:04:02.125" v="1382" actId="2696"/>
        <pc:sldMkLst>
          <pc:docMk/>
          <pc:sldMk cId="2205047123" sldId="362"/>
        </pc:sldMkLst>
        <pc:spChg chg="mod">
          <ac:chgData name="Gabriel Blanco Gutiérrez" userId="5a9e9396a71c36ef" providerId="LiveId" clId="{E8E3B382-3F93-40FF-AC49-FA38C672CFC3}" dt="2026-02-07T20:36:10.236" v="216" actId="20577"/>
          <ac:spMkLst>
            <pc:docMk/>
            <pc:sldMk cId="2205047123" sldId="362"/>
            <ac:spMk id="514" creationId="{390E23F7-0FC2-569C-54B4-E363C79F7CB0}"/>
          </ac:spMkLst>
        </pc:spChg>
        <pc:spChg chg="mod">
          <ac:chgData name="Gabriel Blanco Gutiérrez" userId="5a9e9396a71c36ef" providerId="LiveId" clId="{E8E3B382-3F93-40FF-AC49-FA38C672CFC3}" dt="2026-02-07T20:35:08.327" v="193" actId="14100"/>
          <ac:spMkLst>
            <pc:docMk/>
            <pc:sldMk cId="2205047123" sldId="362"/>
            <ac:spMk id="515" creationId="{1A1142F0-9AF8-3B1A-F977-D36347BF4EE4}"/>
          </ac:spMkLst>
        </pc:spChg>
      </pc:sldChg>
      <pc:sldChg chg="delSp modSp add mod ord">
        <pc:chgData name="Gabriel Blanco Gutiérrez" userId="5a9e9396a71c36ef" providerId="LiveId" clId="{E8E3B382-3F93-40FF-AC49-FA38C672CFC3}" dt="2026-02-07T20:47:55.823" v="784" actId="20577"/>
        <pc:sldMkLst>
          <pc:docMk/>
          <pc:sldMk cId="2514582067" sldId="363"/>
        </pc:sldMkLst>
        <pc:spChg chg="mod">
          <ac:chgData name="Gabriel Blanco Gutiérrez" userId="5a9e9396a71c36ef" providerId="LiveId" clId="{E8E3B382-3F93-40FF-AC49-FA38C672CFC3}" dt="2026-02-07T20:47:53.030" v="783" actId="20577"/>
          <ac:spMkLst>
            <pc:docMk/>
            <pc:sldMk cId="2514582067" sldId="363"/>
            <ac:spMk id="2" creationId="{26605979-CFEA-8C50-E501-E08639E76329}"/>
          </ac:spMkLst>
        </pc:spChg>
        <pc:spChg chg="mod">
          <ac:chgData name="Gabriel Blanco Gutiérrez" userId="5a9e9396a71c36ef" providerId="LiveId" clId="{E8E3B382-3F93-40FF-AC49-FA38C672CFC3}" dt="2026-02-07T20:47:10.306" v="658" actId="1076"/>
          <ac:spMkLst>
            <pc:docMk/>
            <pc:sldMk cId="2514582067" sldId="363"/>
            <ac:spMk id="3" creationId="{BD64FAF2-AE6D-7315-01D7-AE2210151817}"/>
          </ac:spMkLst>
        </pc:spChg>
        <pc:spChg chg="del">
          <ac:chgData name="Gabriel Blanco Gutiérrez" userId="5a9e9396a71c36ef" providerId="LiveId" clId="{E8E3B382-3F93-40FF-AC49-FA38C672CFC3}" dt="2026-02-07T20:46:44.509" v="649" actId="478"/>
          <ac:spMkLst>
            <pc:docMk/>
            <pc:sldMk cId="2514582067" sldId="363"/>
            <ac:spMk id="4" creationId="{51084CC2-9652-C6D1-A190-DA554BF77C34}"/>
          </ac:spMkLst>
        </pc:spChg>
        <pc:spChg chg="del">
          <ac:chgData name="Gabriel Blanco Gutiérrez" userId="5a9e9396a71c36ef" providerId="LiveId" clId="{E8E3B382-3F93-40FF-AC49-FA38C672CFC3}" dt="2026-02-07T20:46:40.080" v="647" actId="478"/>
          <ac:spMkLst>
            <pc:docMk/>
            <pc:sldMk cId="2514582067" sldId="363"/>
            <ac:spMk id="5" creationId="{E728C803-7A1C-C95D-17F2-A996581DA582}"/>
          </ac:spMkLst>
        </pc:spChg>
        <pc:spChg chg="del">
          <ac:chgData name="Gabriel Blanco Gutiérrez" userId="5a9e9396a71c36ef" providerId="LiveId" clId="{E8E3B382-3F93-40FF-AC49-FA38C672CFC3}" dt="2026-02-07T20:46:40.080" v="647" actId="478"/>
          <ac:spMkLst>
            <pc:docMk/>
            <pc:sldMk cId="2514582067" sldId="363"/>
            <ac:spMk id="6" creationId="{48352FA8-9BEA-3DDC-2085-A3AB92AEBFFA}"/>
          </ac:spMkLst>
        </pc:spChg>
        <pc:spChg chg="del mod">
          <ac:chgData name="Gabriel Blanco Gutiérrez" userId="5a9e9396a71c36ef" providerId="LiveId" clId="{E8E3B382-3F93-40FF-AC49-FA38C672CFC3}" dt="2026-02-07T20:46:55.365" v="653" actId="478"/>
          <ac:spMkLst>
            <pc:docMk/>
            <pc:sldMk cId="2514582067" sldId="363"/>
            <ac:spMk id="7" creationId="{D03F1D4A-6F3A-DC82-8D10-5E338D82FFFE}"/>
          </ac:spMkLst>
        </pc:spChg>
        <pc:spChg chg="del">
          <ac:chgData name="Gabriel Blanco Gutiérrez" userId="5a9e9396a71c36ef" providerId="LiveId" clId="{E8E3B382-3F93-40FF-AC49-FA38C672CFC3}" dt="2026-02-07T20:46:40.080" v="647" actId="478"/>
          <ac:spMkLst>
            <pc:docMk/>
            <pc:sldMk cId="2514582067" sldId="363"/>
            <ac:spMk id="8" creationId="{29E1CA79-326E-2277-6568-DBB96E81559F}"/>
          </ac:spMkLst>
        </pc:spChg>
        <pc:spChg chg="del">
          <ac:chgData name="Gabriel Blanco Gutiérrez" userId="5a9e9396a71c36ef" providerId="LiveId" clId="{E8E3B382-3F93-40FF-AC49-FA38C672CFC3}" dt="2026-02-07T20:46:56.714" v="654" actId="478"/>
          <ac:spMkLst>
            <pc:docMk/>
            <pc:sldMk cId="2514582067" sldId="363"/>
            <ac:spMk id="12" creationId="{EEBF828F-133E-BBEA-4FDA-5EAEA8150F9C}"/>
          </ac:spMkLst>
        </pc:spChg>
        <pc:spChg chg="del">
          <ac:chgData name="Gabriel Blanco Gutiérrez" userId="5a9e9396a71c36ef" providerId="LiveId" clId="{E8E3B382-3F93-40FF-AC49-FA38C672CFC3}" dt="2026-02-07T20:46:40.080" v="647" actId="478"/>
          <ac:spMkLst>
            <pc:docMk/>
            <pc:sldMk cId="2514582067" sldId="363"/>
            <ac:spMk id="13" creationId="{E14BADA7-0B6C-1995-5A75-1DAD3E5CBD30}"/>
          </ac:spMkLst>
        </pc:spChg>
        <pc:spChg chg="del">
          <ac:chgData name="Gabriel Blanco Gutiérrez" userId="5a9e9396a71c36ef" providerId="LiveId" clId="{E8E3B382-3F93-40FF-AC49-FA38C672CFC3}" dt="2026-02-07T20:46:58.112" v="655" actId="478"/>
          <ac:spMkLst>
            <pc:docMk/>
            <pc:sldMk cId="2514582067" sldId="363"/>
            <ac:spMk id="14" creationId="{C85171A2-8B8C-DF06-01D8-C8E2A1248BED}"/>
          </ac:spMkLst>
        </pc:spChg>
        <pc:spChg chg="del">
          <ac:chgData name="Gabriel Blanco Gutiérrez" userId="5a9e9396a71c36ef" providerId="LiveId" clId="{E8E3B382-3F93-40FF-AC49-FA38C672CFC3}" dt="2026-02-07T20:46:49.065" v="651" actId="478"/>
          <ac:spMkLst>
            <pc:docMk/>
            <pc:sldMk cId="2514582067" sldId="363"/>
            <ac:spMk id="15" creationId="{94D6D708-E95A-E59B-2394-50AB0CAE4153}"/>
          </ac:spMkLst>
        </pc:spChg>
        <pc:spChg chg="mod">
          <ac:chgData name="Gabriel Blanco Gutiérrez" userId="5a9e9396a71c36ef" providerId="LiveId" clId="{E8E3B382-3F93-40FF-AC49-FA38C672CFC3}" dt="2026-02-07T20:46:41.395" v="648" actId="20577"/>
          <ac:spMkLst>
            <pc:docMk/>
            <pc:sldMk cId="2514582067" sldId="363"/>
            <ac:spMk id="17" creationId="{0164E0BC-F6C6-805A-CC0F-871C0B0D118B}"/>
          </ac:spMkLst>
        </pc:spChg>
        <pc:spChg chg="mod">
          <ac:chgData name="Gabriel Blanco Gutiérrez" userId="5a9e9396a71c36ef" providerId="LiveId" clId="{E8E3B382-3F93-40FF-AC49-FA38C672CFC3}" dt="2026-02-07T20:47:55.823" v="784" actId="20577"/>
          <ac:spMkLst>
            <pc:docMk/>
            <pc:sldMk cId="2514582067" sldId="363"/>
            <ac:spMk id="782" creationId="{DF28CB72-55AD-491C-859C-BDCC2282CAC5}"/>
          </ac:spMkLst>
        </pc:spChg>
        <pc:spChg chg="mod">
          <ac:chgData name="Gabriel Blanco Gutiérrez" userId="5a9e9396a71c36ef" providerId="LiveId" clId="{E8E3B382-3F93-40FF-AC49-FA38C672CFC3}" dt="2026-02-07T20:47:37.497" v="717" actId="20577"/>
          <ac:spMkLst>
            <pc:docMk/>
            <pc:sldMk cId="2514582067" sldId="363"/>
            <ac:spMk id="785" creationId="{0B1B12F8-50A4-10D8-5E2C-DB4889A23D7D}"/>
          </ac:spMkLst>
        </pc:spChg>
        <pc:spChg chg="mod">
          <ac:chgData name="Gabriel Blanco Gutiérrez" userId="5a9e9396a71c36ef" providerId="LiveId" clId="{E8E3B382-3F93-40FF-AC49-FA38C672CFC3}" dt="2026-02-07T20:47:17.033" v="661" actId="1076"/>
          <ac:spMkLst>
            <pc:docMk/>
            <pc:sldMk cId="2514582067" sldId="363"/>
            <ac:spMk id="786" creationId="{BBE93714-A1C5-9E62-335A-E8412CBD6862}"/>
          </ac:spMkLst>
        </pc:spChg>
        <pc:spChg chg="mod">
          <ac:chgData name="Gabriel Blanco Gutiérrez" userId="5a9e9396a71c36ef" providerId="LiveId" clId="{E8E3B382-3F93-40FF-AC49-FA38C672CFC3}" dt="2026-02-07T20:47:02.993" v="657" actId="1076"/>
          <ac:spMkLst>
            <pc:docMk/>
            <pc:sldMk cId="2514582067" sldId="363"/>
            <ac:spMk id="787" creationId="{63297410-1799-7F7F-BB37-D5E7FBDE11E8}"/>
          </ac:spMkLst>
        </pc:spChg>
      </pc:sldChg>
      <pc:sldChg chg="modSp add mod">
        <pc:chgData name="Gabriel Blanco Gutiérrez" userId="5a9e9396a71c36ef" providerId="LiveId" clId="{E8E3B382-3F93-40FF-AC49-FA38C672CFC3}" dt="2026-02-07T20:39:38.366" v="270" actId="20577"/>
        <pc:sldMkLst>
          <pc:docMk/>
          <pc:sldMk cId="4075936204" sldId="364"/>
        </pc:sldMkLst>
        <pc:spChg chg="mod">
          <ac:chgData name="Gabriel Blanco Gutiérrez" userId="5a9e9396a71c36ef" providerId="LiveId" clId="{E8E3B382-3F93-40FF-AC49-FA38C672CFC3}" dt="2026-02-07T20:39:38.366" v="270" actId="20577"/>
          <ac:spMkLst>
            <pc:docMk/>
            <pc:sldMk cId="4075936204" sldId="364"/>
            <ac:spMk id="8" creationId="{3ECD542A-6549-B024-689F-9AC800D69AAC}"/>
          </ac:spMkLst>
        </pc:spChg>
        <pc:spChg chg="mod">
          <ac:chgData name="Gabriel Blanco Gutiérrez" userId="5a9e9396a71c36ef" providerId="LiveId" clId="{E8E3B382-3F93-40FF-AC49-FA38C672CFC3}" dt="2026-02-07T20:39:00.301" v="221"/>
          <ac:spMkLst>
            <pc:docMk/>
            <pc:sldMk cId="4075936204" sldId="364"/>
            <ac:spMk id="512" creationId="{2106EE6A-B177-BD95-138B-2FFB1EBE7B16}"/>
          </ac:spMkLst>
        </pc:spChg>
      </pc:sldChg>
      <pc:sldChg chg="modSp add mod">
        <pc:chgData name="Gabriel Blanco Gutiérrez" userId="5a9e9396a71c36ef" providerId="LiveId" clId="{E8E3B382-3F93-40FF-AC49-FA38C672CFC3}" dt="2026-02-07T20:43:03.149" v="467" actId="20577"/>
        <pc:sldMkLst>
          <pc:docMk/>
          <pc:sldMk cId="3224960365" sldId="365"/>
        </pc:sldMkLst>
        <pc:spChg chg="mod">
          <ac:chgData name="Gabriel Blanco Gutiérrez" userId="5a9e9396a71c36ef" providerId="LiveId" clId="{E8E3B382-3F93-40FF-AC49-FA38C672CFC3}" dt="2026-02-07T20:42:49.327" v="434" actId="20577"/>
          <ac:spMkLst>
            <pc:docMk/>
            <pc:sldMk cId="3224960365" sldId="365"/>
            <ac:spMk id="8" creationId="{74F9CEB0-E8AB-0F1C-B062-C696BC6DAE25}"/>
          </ac:spMkLst>
        </pc:spChg>
        <pc:spChg chg="mod">
          <ac:chgData name="Gabriel Blanco Gutiérrez" userId="5a9e9396a71c36ef" providerId="LiveId" clId="{E8E3B382-3F93-40FF-AC49-FA38C672CFC3}" dt="2026-02-07T20:43:03.149" v="467" actId="20577"/>
          <ac:spMkLst>
            <pc:docMk/>
            <pc:sldMk cId="3224960365" sldId="365"/>
            <ac:spMk id="512" creationId="{82130D9A-A26F-38BB-793A-8B6A58383D1B}"/>
          </ac:spMkLst>
        </pc:spChg>
        <pc:spChg chg="mod">
          <ac:chgData name="Gabriel Blanco Gutiérrez" userId="5a9e9396a71c36ef" providerId="LiveId" clId="{E8E3B382-3F93-40FF-AC49-FA38C672CFC3}" dt="2026-02-07T20:41:18.096" v="383" actId="20577"/>
          <ac:spMkLst>
            <pc:docMk/>
            <pc:sldMk cId="3224960365" sldId="365"/>
            <ac:spMk id="514" creationId="{E2DFAD56-5BEF-3DF6-309F-9F18EA9881BD}"/>
          </ac:spMkLst>
        </pc:spChg>
        <pc:spChg chg="mod">
          <ac:chgData name="Gabriel Blanco Gutiérrez" userId="5a9e9396a71c36ef" providerId="LiveId" clId="{E8E3B382-3F93-40FF-AC49-FA38C672CFC3}" dt="2026-02-07T20:41:07.268" v="352" actId="20577"/>
          <ac:spMkLst>
            <pc:docMk/>
            <pc:sldMk cId="3224960365" sldId="365"/>
            <ac:spMk id="515" creationId="{90932BD6-66EF-0C35-0BD8-271E7D5AF652}"/>
          </ac:spMkLst>
        </pc:spChg>
      </pc:sldChg>
      <pc:sldChg chg="modSp add mod">
        <pc:chgData name="Gabriel Blanco Gutiérrez" userId="5a9e9396a71c36ef" providerId="LiveId" clId="{E8E3B382-3F93-40FF-AC49-FA38C672CFC3}" dt="2026-02-07T20:46:27.462" v="645"/>
        <pc:sldMkLst>
          <pc:docMk/>
          <pc:sldMk cId="438168905" sldId="366"/>
        </pc:sldMkLst>
        <pc:spChg chg="mod">
          <ac:chgData name="Gabriel Blanco Gutiérrez" userId="5a9e9396a71c36ef" providerId="LiveId" clId="{E8E3B382-3F93-40FF-AC49-FA38C672CFC3}" dt="2026-02-07T20:46:27.462" v="645"/>
          <ac:spMkLst>
            <pc:docMk/>
            <pc:sldMk cId="438168905" sldId="366"/>
            <ac:spMk id="8" creationId="{F207628F-FA2B-C572-0D41-4E83D35A50DC}"/>
          </ac:spMkLst>
        </pc:spChg>
        <pc:spChg chg="mod">
          <ac:chgData name="Gabriel Blanco Gutiérrez" userId="5a9e9396a71c36ef" providerId="LiveId" clId="{E8E3B382-3F93-40FF-AC49-FA38C672CFC3}" dt="2026-02-07T20:44:17.442" v="542" actId="20577"/>
          <ac:spMkLst>
            <pc:docMk/>
            <pc:sldMk cId="438168905" sldId="366"/>
            <ac:spMk id="512" creationId="{ADB62601-BC21-E606-8AAF-2622BD6557C5}"/>
          </ac:spMkLst>
        </pc:spChg>
        <pc:spChg chg="mod">
          <ac:chgData name="Gabriel Blanco Gutiérrez" userId="5a9e9396a71c36ef" providerId="LiveId" clId="{E8E3B382-3F93-40FF-AC49-FA38C672CFC3}" dt="2026-02-07T20:45:44.984" v="638" actId="6549"/>
          <ac:spMkLst>
            <pc:docMk/>
            <pc:sldMk cId="438168905" sldId="366"/>
            <ac:spMk id="514" creationId="{D134AFDF-A0A1-9EF1-E47E-928B04EF54A1}"/>
          </ac:spMkLst>
        </pc:spChg>
        <pc:spChg chg="mod">
          <ac:chgData name="Gabriel Blanco Gutiérrez" userId="5a9e9396a71c36ef" providerId="LiveId" clId="{E8E3B382-3F93-40FF-AC49-FA38C672CFC3}" dt="2026-02-07T20:43:39.473" v="479" actId="14100"/>
          <ac:spMkLst>
            <pc:docMk/>
            <pc:sldMk cId="438168905" sldId="366"/>
            <ac:spMk id="515" creationId="{E8CA12D8-5972-A390-0C14-D489E07A20B7}"/>
          </ac:spMkLst>
        </pc:spChg>
      </pc:sldChg>
      <pc:sldChg chg="add">
        <pc:chgData name="Gabriel Blanco Gutiérrez" userId="5a9e9396a71c36ef" providerId="LiveId" clId="{E8E3B382-3F93-40FF-AC49-FA38C672CFC3}" dt="2026-02-07T20:46:31.978" v="646" actId="2890"/>
        <pc:sldMkLst>
          <pc:docMk/>
          <pc:sldMk cId="809287939" sldId="367"/>
        </pc:sldMkLst>
      </pc:sldChg>
      <pc:sldChg chg="modSp add mod">
        <pc:chgData name="Gabriel Blanco Gutiérrez" userId="5a9e9396a71c36ef" providerId="LiveId" clId="{E8E3B382-3F93-40FF-AC49-FA38C672CFC3}" dt="2026-02-07T21:54:20.599" v="1390" actId="20577"/>
        <pc:sldMkLst>
          <pc:docMk/>
          <pc:sldMk cId="3482222955" sldId="368"/>
        </pc:sldMkLst>
        <pc:spChg chg="mod">
          <ac:chgData name="Gabriel Blanco Gutiérrez" userId="5a9e9396a71c36ef" providerId="LiveId" clId="{E8E3B382-3F93-40FF-AC49-FA38C672CFC3}" dt="2026-02-07T20:53:53.228" v="1108" actId="313"/>
          <ac:spMkLst>
            <pc:docMk/>
            <pc:sldMk cId="3482222955" sldId="368"/>
            <ac:spMk id="8" creationId="{EE722EBE-F15B-5773-E0DB-5BE866F27D1C}"/>
          </ac:spMkLst>
        </pc:spChg>
        <pc:spChg chg="mod">
          <ac:chgData name="Gabriel Blanco Gutiérrez" userId="5a9e9396a71c36ef" providerId="LiveId" clId="{E8E3B382-3F93-40FF-AC49-FA38C672CFC3}" dt="2026-02-07T21:54:20.599" v="1390" actId="20577"/>
          <ac:spMkLst>
            <pc:docMk/>
            <pc:sldMk cId="3482222955" sldId="368"/>
            <ac:spMk id="512" creationId="{1F5A464A-64E3-0352-DAE2-DFE65E716678}"/>
          </ac:spMkLst>
        </pc:spChg>
        <pc:spChg chg="mod">
          <ac:chgData name="Gabriel Blanco Gutiérrez" userId="5a9e9396a71c36ef" providerId="LiveId" clId="{E8E3B382-3F93-40FF-AC49-FA38C672CFC3}" dt="2026-02-07T20:51:06.445" v="951" actId="20577"/>
          <ac:spMkLst>
            <pc:docMk/>
            <pc:sldMk cId="3482222955" sldId="368"/>
            <ac:spMk id="514" creationId="{431FE5F5-169F-D07A-E76E-66A45B2823A4}"/>
          </ac:spMkLst>
        </pc:spChg>
        <pc:spChg chg="mod">
          <ac:chgData name="Gabriel Blanco Gutiérrez" userId="5a9e9396a71c36ef" providerId="LiveId" clId="{E8E3B382-3F93-40FF-AC49-FA38C672CFC3}" dt="2026-02-07T20:51:03.368" v="943" actId="20577"/>
          <ac:spMkLst>
            <pc:docMk/>
            <pc:sldMk cId="3482222955" sldId="368"/>
            <ac:spMk id="515" creationId="{0C9A2812-0CC8-DF2C-C171-DE568C2CE80D}"/>
          </ac:spMkLst>
        </pc:spChg>
      </pc:sldChg>
      <pc:sldChg chg="add">
        <pc:chgData name="Gabriel Blanco Gutiérrez" userId="5a9e9396a71c36ef" providerId="LiveId" clId="{E8E3B382-3F93-40FF-AC49-FA38C672CFC3}" dt="2026-02-07T20:54:19.333" v="1109" actId="2890"/>
        <pc:sldMkLst>
          <pc:docMk/>
          <pc:sldMk cId="1653311683" sldId="369"/>
        </pc:sldMkLst>
      </pc:sldChg>
      <pc:sldChg chg="modSp add mod ord">
        <pc:chgData name="Gabriel Blanco Gutiérrez" userId="5a9e9396a71c36ef" providerId="LiveId" clId="{E8E3B382-3F93-40FF-AC49-FA38C672CFC3}" dt="2026-02-07T20:57:20.385" v="1310" actId="1076"/>
        <pc:sldMkLst>
          <pc:docMk/>
          <pc:sldMk cId="528411928" sldId="370"/>
        </pc:sldMkLst>
        <pc:spChg chg="mod">
          <ac:chgData name="Gabriel Blanco Gutiérrez" userId="5a9e9396a71c36ef" providerId="LiveId" clId="{E8E3B382-3F93-40FF-AC49-FA38C672CFC3}" dt="2026-02-07T20:57:20.385" v="1310" actId="1076"/>
          <ac:spMkLst>
            <pc:docMk/>
            <pc:sldMk cId="528411928" sldId="370"/>
            <ac:spMk id="2" creationId="{0068E5C0-7BBD-6CA1-0D17-25EC0038D727}"/>
          </ac:spMkLst>
        </pc:spChg>
        <pc:spChg chg="mod">
          <ac:chgData name="Gabriel Blanco Gutiérrez" userId="5a9e9396a71c36ef" providerId="LiveId" clId="{E8E3B382-3F93-40FF-AC49-FA38C672CFC3}" dt="2026-02-07T20:57:17.168" v="1309" actId="1076"/>
          <ac:spMkLst>
            <pc:docMk/>
            <pc:sldMk cId="528411928" sldId="370"/>
            <ac:spMk id="782" creationId="{74076B10-6C40-FF5E-6EC7-475BC9C2676A}"/>
          </ac:spMkLst>
        </pc:spChg>
        <pc:spChg chg="mod">
          <ac:chgData name="Gabriel Blanco Gutiérrez" userId="5a9e9396a71c36ef" providerId="LiveId" clId="{E8E3B382-3F93-40FF-AC49-FA38C672CFC3}" dt="2026-02-07T20:57:14.505" v="1308" actId="1076"/>
          <ac:spMkLst>
            <pc:docMk/>
            <pc:sldMk cId="528411928" sldId="370"/>
            <ac:spMk id="785" creationId="{60596E06-7AD3-7D99-EC81-A35CF48C945B}"/>
          </ac:spMkLst>
        </pc:spChg>
      </pc:sldChg>
      <pc:sldChg chg="add del">
        <pc:chgData name="Gabriel Blanco Gutiérrez" userId="5a9e9396a71c36ef" providerId="LiveId" clId="{E8E3B382-3F93-40FF-AC49-FA38C672CFC3}" dt="2026-02-07T20:55:43.929" v="1118" actId="2696"/>
        <pc:sldMkLst>
          <pc:docMk/>
          <pc:sldMk cId="671657538" sldId="370"/>
        </pc:sldMkLst>
      </pc:sldChg>
      <pc:sldChg chg="addSp delSp modSp add mod ord">
        <pc:chgData name="Gabriel Blanco Gutiérrez" userId="5a9e9396a71c36ef" providerId="LiveId" clId="{E8E3B382-3F93-40FF-AC49-FA38C672CFC3}" dt="2026-02-07T21:01:02.240" v="1381" actId="1076"/>
        <pc:sldMkLst>
          <pc:docMk/>
          <pc:sldMk cId="2767873446" sldId="371"/>
        </pc:sldMkLst>
        <pc:spChg chg="del">
          <ac:chgData name="Gabriel Blanco Gutiérrez" userId="5a9e9396a71c36ef" providerId="LiveId" clId="{E8E3B382-3F93-40FF-AC49-FA38C672CFC3}" dt="2026-02-07T20:57:42.118" v="1331" actId="478"/>
          <ac:spMkLst>
            <pc:docMk/>
            <pc:sldMk cId="2767873446" sldId="371"/>
            <ac:spMk id="2" creationId="{6999541E-F2CE-599E-4895-04A29259E22B}"/>
          </ac:spMkLst>
        </pc:spChg>
        <pc:spChg chg="del">
          <ac:chgData name="Gabriel Blanco Gutiérrez" userId="5a9e9396a71c36ef" providerId="LiveId" clId="{E8E3B382-3F93-40FF-AC49-FA38C672CFC3}" dt="2026-02-07T20:57:50.298" v="1337" actId="478"/>
          <ac:spMkLst>
            <pc:docMk/>
            <pc:sldMk cId="2767873446" sldId="371"/>
            <ac:spMk id="3" creationId="{020C7801-BBA1-9552-B085-B3DFBAFABB8E}"/>
          </ac:spMkLst>
        </pc:spChg>
        <pc:spChg chg="add del mod">
          <ac:chgData name="Gabriel Blanco Gutiérrez" userId="5a9e9396a71c36ef" providerId="LiveId" clId="{E8E3B382-3F93-40FF-AC49-FA38C672CFC3}" dt="2026-02-07T20:57:44.911" v="1333" actId="478"/>
          <ac:spMkLst>
            <pc:docMk/>
            <pc:sldMk cId="2767873446" sldId="371"/>
            <ac:spMk id="5" creationId="{AAC45032-FBDF-DD26-144C-FED061C4107D}"/>
          </ac:spMkLst>
        </pc:spChg>
        <pc:spChg chg="add del mod">
          <ac:chgData name="Gabriel Blanco Gutiérrez" userId="5a9e9396a71c36ef" providerId="LiveId" clId="{E8E3B382-3F93-40FF-AC49-FA38C672CFC3}" dt="2026-02-07T20:57:51.607" v="1338" actId="478"/>
          <ac:spMkLst>
            <pc:docMk/>
            <pc:sldMk cId="2767873446" sldId="371"/>
            <ac:spMk id="7" creationId="{3CA43BDB-D6ED-5F47-1D09-3EDC51EBA91A}"/>
          </ac:spMkLst>
        </pc:spChg>
        <pc:spChg chg="add del mod">
          <ac:chgData name="Gabriel Blanco Gutiérrez" userId="5a9e9396a71c36ef" providerId="LiveId" clId="{E8E3B382-3F93-40FF-AC49-FA38C672CFC3}" dt="2026-02-07T20:57:48.852" v="1336" actId="478"/>
          <ac:spMkLst>
            <pc:docMk/>
            <pc:sldMk cId="2767873446" sldId="371"/>
            <ac:spMk id="10" creationId="{68EB3992-94E4-D739-73DE-16DE6F0368ED}"/>
          </ac:spMkLst>
        </pc:spChg>
        <pc:spChg chg="add del mod">
          <ac:chgData name="Gabriel Blanco Gutiérrez" userId="5a9e9396a71c36ef" providerId="LiveId" clId="{E8E3B382-3F93-40FF-AC49-FA38C672CFC3}" dt="2026-02-07T20:57:54.853" v="1340" actId="478"/>
          <ac:spMkLst>
            <pc:docMk/>
            <pc:sldMk cId="2767873446" sldId="371"/>
            <ac:spMk id="12" creationId="{FFA5C8D5-FF83-F1A3-20FB-2CF9095E6107}"/>
          </ac:spMkLst>
        </pc:spChg>
        <pc:spChg chg="add">
          <ac:chgData name="Gabriel Blanco Gutiérrez" userId="5a9e9396a71c36ef" providerId="LiveId" clId="{E8E3B382-3F93-40FF-AC49-FA38C672CFC3}" dt="2026-02-07T20:59:53.053" v="1356"/>
          <ac:spMkLst>
            <pc:docMk/>
            <pc:sldMk cId="2767873446" sldId="371"/>
            <ac:spMk id="13" creationId="{A2631477-6D4F-E2BE-A8C1-B2D34E60C297}"/>
          </ac:spMkLst>
        </pc:spChg>
        <pc:spChg chg="add mod">
          <ac:chgData name="Gabriel Blanco Gutiérrez" userId="5a9e9396a71c36ef" providerId="LiveId" clId="{E8E3B382-3F93-40FF-AC49-FA38C672CFC3}" dt="2026-02-07T21:00:03.107" v="1361"/>
          <ac:spMkLst>
            <pc:docMk/>
            <pc:sldMk cId="2767873446" sldId="371"/>
            <ac:spMk id="14" creationId="{6F830325-9595-F2EF-6DA7-35E7C6604109}"/>
          </ac:spMkLst>
        </pc:spChg>
        <pc:spChg chg="del">
          <ac:chgData name="Gabriel Blanco Gutiérrez" userId="5a9e9396a71c36ef" providerId="LiveId" clId="{E8E3B382-3F93-40FF-AC49-FA38C672CFC3}" dt="2026-02-07T20:57:43.428" v="1332" actId="478"/>
          <ac:spMkLst>
            <pc:docMk/>
            <pc:sldMk cId="2767873446" sldId="371"/>
            <ac:spMk id="782" creationId="{3885DAEB-3CFB-99F8-385C-BB793506AC3F}"/>
          </ac:spMkLst>
        </pc:spChg>
        <pc:spChg chg="mod">
          <ac:chgData name="Gabriel Blanco Gutiérrez" userId="5a9e9396a71c36ef" providerId="LiveId" clId="{E8E3B382-3F93-40FF-AC49-FA38C672CFC3}" dt="2026-02-07T20:57:37.723" v="1330" actId="20577"/>
          <ac:spMkLst>
            <pc:docMk/>
            <pc:sldMk cId="2767873446" sldId="371"/>
            <ac:spMk id="783" creationId="{58A0BC8C-5F6A-9D78-59E2-5303785E4689}"/>
          </ac:spMkLst>
        </pc:spChg>
        <pc:spChg chg="del">
          <ac:chgData name="Gabriel Blanco Gutiérrez" userId="5a9e9396a71c36ef" providerId="LiveId" clId="{E8E3B382-3F93-40FF-AC49-FA38C672CFC3}" dt="2026-02-07T20:57:53.191" v="1339" actId="478"/>
          <ac:spMkLst>
            <pc:docMk/>
            <pc:sldMk cId="2767873446" sldId="371"/>
            <ac:spMk id="784" creationId="{A00BBC26-6DF9-2C7D-D2D3-8CDAD8863722}"/>
          </ac:spMkLst>
        </pc:spChg>
        <pc:spChg chg="del">
          <ac:chgData name="Gabriel Blanco Gutiérrez" userId="5a9e9396a71c36ef" providerId="LiveId" clId="{E8E3B382-3F93-40FF-AC49-FA38C672CFC3}" dt="2026-02-07T20:57:46.090" v="1334" actId="478"/>
          <ac:spMkLst>
            <pc:docMk/>
            <pc:sldMk cId="2767873446" sldId="371"/>
            <ac:spMk id="785" creationId="{25B91CCB-F0B1-91B7-CB50-42FD6BB2E1BA}"/>
          </ac:spMkLst>
        </pc:spChg>
        <pc:spChg chg="del">
          <ac:chgData name="Gabriel Blanco Gutiérrez" userId="5a9e9396a71c36ef" providerId="LiveId" clId="{E8E3B382-3F93-40FF-AC49-FA38C672CFC3}" dt="2026-02-07T20:57:47.296" v="1335" actId="478"/>
          <ac:spMkLst>
            <pc:docMk/>
            <pc:sldMk cId="2767873446" sldId="371"/>
            <ac:spMk id="786" creationId="{8B5A2841-70B5-62AD-AA38-69A8E9DBADA0}"/>
          </ac:spMkLst>
        </pc:spChg>
        <pc:spChg chg="add del mod">
          <ac:chgData name="Gabriel Blanco Gutiérrez" userId="5a9e9396a71c36ef" providerId="LiveId" clId="{E8E3B382-3F93-40FF-AC49-FA38C672CFC3}" dt="2026-02-07T21:01:02.240" v="1381" actId="1076"/>
          <ac:spMkLst>
            <pc:docMk/>
            <pc:sldMk cId="2767873446" sldId="371"/>
            <ac:spMk id="787" creationId="{3E5377A7-3491-02FA-D6FA-D1DF837F67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7b51334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7b51334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D389C4CA-134C-546E-5F2A-B87ED6FF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>
            <a:extLst>
              <a:ext uri="{FF2B5EF4-FFF2-40B4-BE49-F238E27FC236}">
                <a16:creationId xmlns:a16="http://schemas.microsoft.com/office/drawing/2014/main" id="{A7B112AB-FD52-0998-2403-3029FDEC54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>
            <a:extLst>
              <a:ext uri="{FF2B5EF4-FFF2-40B4-BE49-F238E27FC236}">
                <a16:creationId xmlns:a16="http://schemas.microsoft.com/office/drawing/2014/main" id="{8460BE46-ECF8-4307-2AFC-EE374AAD13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85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34C35A4F-1CA6-F045-9E9A-798792489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0D6132E1-370C-9D14-35EE-F38E4B26B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462C919E-094C-793E-55D0-0808D76329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37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8155F810-66E9-0667-B687-98455E4BF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E0DA5207-9728-1F8D-8F48-7940F71FD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139CD0D6-6B39-E2EB-D918-665E8CA42B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82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EA0C64C6-DFCE-C9EB-09C3-37B1C8AB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16F082B3-8507-9E9D-E32F-6AB1B34500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509C088D-208C-9F9F-0372-78B37E888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3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46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E07629F2-EF57-FE71-EEFB-B9FB558A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9439BB1E-52DE-DB69-A299-1BB748878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438CF706-9E24-BA4F-2EA8-7B60B199C4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9072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46A978A5-49A3-B543-1263-AB61D74E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7DA27468-A2A4-55A4-F0F6-304547516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A3E8CAA7-F599-55EE-1BE5-4C1069B437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 solo escribir “ </a:t>
            </a:r>
            <a:r>
              <a:rPr lang="es-ES" dirty="0" err="1"/>
              <a:t>hello</a:t>
            </a:r>
            <a:r>
              <a:rPr lang="es-ES" dirty="0"/>
              <a:t>”  es suficiente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5092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984CB67E-740E-456E-C02D-68C1F86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3937169C-7FFB-B913-C9B3-1C8010B67D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E9FD8D89-2D92-15B1-11CA-5C69543CDF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881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E46A98FE-77B8-5E62-55C7-EE0904D40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>
            <a:extLst>
              <a:ext uri="{FF2B5EF4-FFF2-40B4-BE49-F238E27FC236}">
                <a16:creationId xmlns:a16="http://schemas.microsoft.com/office/drawing/2014/main" id="{6C48F10D-8203-B50D-5C69-7AF90C74C0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>
            <a:extLst>
              <a:ext uri="{FF2B5EF4-FFF2-40B4-BE49-F238E27FC236}">
                <a16:creationId xmlns:a16="http://schemas.microsoft.com/office/drawing/2014/main" id="{F76449C4-F7D5-A1D3-5A0C-BA93FE1A9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942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F434AAD7-F69C-86B8-4D5B-44B7E1C8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589DCF90-DC5C-626E-4204-F8404DCB1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0FBEB6E6-EC2C-C17E-315C-E98A3469A8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00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7b3cc9d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e7b3cc9d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56981ACC-E9D1-3E3A-FC5F-60FC5F05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2B5C0773-4E0B-7107-9A71-396D7CC3A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3FDE86DA-4124-ABC6-C0FB-A7D301313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193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705618D9-883C-30FC-F01A-E5197522D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C0D07D73-9C37-2857-BA22-2A0234DEB8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973E9371-D4AF-E728-3A23-958B291B5F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59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991C38EF-D5D8-F4D1-FB2F-F3B06199F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8F100360-51EE-2CE1-F17F-CF4A4AE29D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EEFAE339-ECC9-152C-9F03-53532D3EF5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876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13F38745-E46B-4B09-9ED3-E4B2C6587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59AF408A-5FBA-6D78-BD22-BE3602F96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B99C75BD-2935-BCB1-F550-74692DFFD0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50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D908288F-82FC-A53F-3347-84F46365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BE39783C-141A-0113-CD99-1AA571594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F8E30688-D9EB-7FB3-0A24-DE728427E1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57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43A45642-446C-385F-CE8A-69D27FAA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5DADAEA1-59C3-FFEC-3213-432745AEC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086EEFEC-4B3F-B20E-58EC-FC279A13F8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110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0696254D-1B9F-33D5-C9BD-08C9ED890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303E06C8-ABC5-3382-EB60-221F535CCD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4ECE4464-3DEA-12BB-1D0A-F5A098729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1) Lee el enunciado y subraya la acción</a:t>
            </a:r>
            <a:endParaRPr lang="es-PE" dirty="0"/>
          </a:p>
          <a:p>
            <a:r>
              <a:rPr lang="es-PE" dirty="0"/>
              <a:t>¿Te piden </a:t>
            </a:r>
            <a:r>
              <a:rPr lang="es-PE" i="1" dirty="0"/>
              <a:t>leer</a:t>
            </a:r>
            <a:r>
              <a:rPr lang="es-PE" dirty="0"/>
              <a:t>, </a:t>
            </a:r>
            <a:r>
              <a:rPr lang="es-PE" i="1" dirty="0"/>
              <a:t>buscar</a:t>
            </a:r>
            <a:r>
              <a:rPr lang="es-PE" dirty="0"/>
              <a:t>, </a:t>
            </a:r>
            <a:r>
              <a:rPr lang="es-PE" i="1" dirty="0"/>
              <a:t>comparar</a:t>
            </a:r>
            <a:r>
              <a:rPr lang="es-PE" dirty="0"/>
              <a:t>, </a:t>
            </a:r>
            <a:r>
              <a:rPr lang="es-PE" i="1" dirty="0"/>
              <a:t>crear</a:t>
            </a:r>
            <a:r>
              <a:rPr lang="es-PE" dirty="0"/>
              <a:t>, </a:t>
            </a:r>
            <a:r>
              <a:rPr lang="es-PE" i="1" dirty="0"/>
              <a:t>mover</a:t>
            </a:r>
            <a:r>
              <a:rPr lang="es-PE" dirty="0"/>
              <a:t>, </a:t>
            </a:r>
            <a:r>
              <a:rPr lang="es-PE" i="1" dirty="0"/>
              <a:t>copiar</a:t>
            </a:r>
            <a:r>
              <a:rPr lang="es-PE" dirty="0"/>
              <a:t>, </a:t>
            </a:r>
            <a:r>
              <a:rPr lang="es-PE" i="1" dirty="0"/>
              <a:t>borrar</a:t>
            </a:r>
            <a:r>
              <a:rPr lang="es-PE" dirty="0"/>
              <a:t> o </a:t>
            </a:r>
            <a:r>
              <a:rPr lang="es-PE" i="1" dirty="0"/>
              <a:t>linkear</a:t>
            </a:r>
            <a:r>
              <a:rPr lang="es-PE" dirty="0"/>
              <a:t> algo?</a:t>
            </a:r>
          </a:p>
          <a:p>
            <a:r>
              <a:rPr lang="es-PE" b="1" dirty="0"/>
              <a:t>2) Ubícate primero (evita perderte)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 → ¿dónde estás?</a:t>
            </a:r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 → ¿qué hay aquí?</a:t>
            </a:r>
          </a:p>
          <a:p>
            <a:r>
              <a:rPr lang="es-PE" b="1" dirty="0"/>
              <a:t>3) Decide estrategia de ruta</a:t>
            </a:r>
            <a:endParaRPr lang="es-PE" dirty="0"/>
          </a:p>
          <a:p>
            <a:r>
              <a:rPr lang="es-PE" dirty="0"/>
              <a:t>Si no quieres depender del lugar: usa </a:t>
            </a:r>
            <a:r>
              <a:rPr lang="es-PE" b="1" dirty="0"/>
              <a:t>ruta absoluta</a:t>
            </a:r>
            <a:r>
              <a:rPr lang="es-PE" dirty="0"/>
              <a:t>.</a:t>
            </a:r>
          </a:p>
          <a:p>
            <a:r>
              <a:rPr lang="es-PE" dirty="0"/>
              <a:t>Si ya estás en el directorio: usa </a:t>
            </a:r>
            <a:r>
              <a:rPr lang="es-PE" b="1" dirty="0"/>
              <a:t>ruta relativa</a:t>
            </a:r>
            <a:r>
              <a:rPr lang="es-PE" dirty="0"/>
              <a:t>.</a:t>
            </a:r>
          </a:p>
          <a:p>
            <a:r>
              <a:rPr lang="es-PE" dirty="0"/>
              <a:t>Si es ejecutable en tu carpeta: recuerda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.</a:t>
            </a:r>
          </a:p>
          <a:p>
            <a:r>
              <a:rPr lang="es-PE" b="1" dirty="0"/>
              <a:t>4) Si el nombre del archivo NO es claro, descúbrelo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/ruta_probable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-a</a:t>
            </a:r>
            <a:r>
              <a:rPr lang="es-PE" dirty="0"/>
              <a:t> si sospechas archivo oculto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PE" dirty="0"/>
              <a:t>)</a:t>
            </a:r>
          </a:p>
          <a:p>
            <a:r>
              <a:rPr lang="es-PE" b="1" dirty="0"/>
              <a:t>5) Si NO sabes dónde está, encuéntralo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/ -name "flag" 2&gt;/dev/null</a:t>
            </a:r>
            <a:r>
              <a:rPr lang="es-PE" dirty="0"/>
              <a:t> (o desde el directorio base que te indiquen)</a:t>
            </a:r>
          </a:p>
          <a:p>
            <a:r>
              <a:rPr lang="es-PE" b="1" dirty="0"/>
              <a:t>6) Si la tarea es “leer la flag”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&lt;ruta&gt;</a:t>
            </a:r>
            <a:r>
              <a:rPr lang="es-PE" dirty="0"/>
              <a:t> y listo.</a:t>
            </a:r>
          </a:p>
          <a:p>
            <a:r>
              <a:rPr lang="es-PE" dirty="0"/>
              <a:t>Si el archivo es gigante: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"pwn" &lt;ruta&gt;</a:t>
            </a:r>
            <a:r>
              <a:rPr lang="es-PE" dirty="0"/>
              <a:t> (o el patrón que te pidan)</a:t>
            </a:r>
          </a:p>
          <a:p>
            <a:r>
              <a:rPr lang="es-PE" b="1" dirty="0"/>
              <a:t>7) Si la tarea es “buscar una línea entre miles”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"&lt;texto&gt;" &lt;archivo&gt;</a:t>
            </a:r>
            <a:endParaRPr lang="es-PE" dirty="0"/>
          </a:p>
          <a:p>
            <a:r>
              <a:rPr lang="es-PE" dirty="0"/>
              <a:t>Piensa: “¿qué palabra clave me están dando como pista?”</a:t>
            </a:r>
          </a:p>
          <a:p>
            <a:r>
              <a:rPr lang="es-PE" b="1" dirty="0"/>
              <a:t>8) Si la tarea es “hallar la diferencia”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 archivo1 archivo2</a:t>
            </a:r>
            <a:endParaRPr lang="es-PE" dirty="0"/>
          </a:p>
          <a:p>
            <a:r>
              <a:rPr lang="es-PE" dirty="0"/>
              <a:t>Enfócate en las líneas que aparecen como distintas.</a:t>
            </a:r>
          </a:p>
          <a:p>
            <a:r>
              <a:rPr lang="es-PE" b="1" dirty="0"/>
              <a:t>9) Si la tarea es manipular archivos</a:t>
            </a:r>
            <a:endParaRPr lang="es-PE" dirty="0"/>
          </a:p>
          <a:p>
            <a:r>
              <a:rPr lang="es-PE" dirty="0"/>
              <a:t>Crear: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nombre</a:t>
            </a:r>
            <a:endParaRPr lang="es-PE" dirty="0"/>
          </a:p>
          <a:p>
            <a:r>
              <a:rPr lang="es-PE" dirty="0"/>
              <a:t>Crear carpeta: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carpeta</a:t>
            </a:r>
            <a:endParaRPr lang="es-PE" dirty="0"/>
          </a:p>
          <a:p>
            <a:r>
              <a:rPr lang="es-PE" dirty="0"/>
              <a:t>Mover/renombrar: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 origen destino</a:t>
            </a:r>
            <a:endParaRPr lang="es-PE" dirty="0"/>
          </a:p>
          <a:p>
            <a:r>
              <a:rPr lang="es-PE" dirty="0"/>
              <a:t>Copiar: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origen destino</a:t>
            </a:r>
            <a:endParaRPr lang="es-PE" dirty="0"/>
          </a:p>
          <a:p>
            <a:r>
              <a:rPr lang="es-PE" dirty="0"/>
              <a:t>Borrar: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 archivo</a:t>
            </a:r>
            <a:endParaRPr lang="es-PE" dirty="0"/>
          </a:p>
          <a:p>
            <a:r>
              <a:rPr lang="es-PE" dirty="0"/>
              <a:t>Después de cada acción: </a:t>
            </a:r>
            <a:r>
              <a:rPr lang="es-PE" b="1" dirty="0"/>
              <a:t>verifica con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.</a:t>
            </a:r>
          </a:p>
          <a:p>
            <a:r>
              <a:rPr lang="es-PE" b="1" dirty="0"/>
              <a:t>10) Si la tarea es de symlinks</a:t>
            </a:r>
            <a:endParaRPr lang="es-PE" dirty="0"/>
          </a:p>
          <a:p>
            <a:r>
              <a:rPr lang="es-PE" dirty="0"/>
              <a:t>Crea: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ln -s origen link</a:t>
            </a:r>
            <a:endParaRPr lang="es-PE" dirty="0"/>
          </a:p>
          <a:p>
            <a:r>
              <a:rPr lang="es-PE" dirty="0"/>
              <a:t>Verifica: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link</a:t>
            </a:r>
            <a:r>
              <a:rPr lang="es-PE" dirty="0"/>
              <a:t> y/o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-l</a:t>
            </a:r>
            <a:endParaRPr lang="es-PE" dirty="0"/>
          </a:p>
          <a:p>
            <a:r>
              <a:rPr lang="es-PE" b="1" dirty="0"/>
              <a:t>11) Verificación final (antes de insistir 20 veces)</a:t>
            </a:r>
            <a:endParaRPr lang="es-PE" dirty="0"/>
          </a:p>
          <a:p>
            <a:r>
              <a:rPr lang="es-PE" dirty="0"/>
              <a:t>¿El archivo existe ahí?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endParaRPr lang="es-PE" dirty="0"/>
          </a:p>
          <a:p>
            <a:r>
              <a:rPr lang="es-PE" dirty="0"/>
              <a:t>¿Estoy en el lugar correcto?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endParaRPr lang="es-PE" dirty="0"/>
          </a:p>
          <a:p>
            <a:r>
              <a:rPr lang="es-PE" dirty="0"/>
              <a:t>¿Estoy usando el path correcto? (absoluto/relativo)</a:t>
            </a:r>
          </a:p>
          <a:p>
            <a:r>
              <a:rPr lang="es-PE" dirty="0"/>
              <a:t>¿Olvidé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 si era ejecutable?</a:t>
            </a:r>
          </a:p>
          <a:p>
            <a:r>
              <a:rPr lang="es-PE" b="1" dirty="0"/>
              <a:t>12) Regla de oro</a:t>
            </a:r>
            <a:endParaRPr lang="es-PE" dirty="0"/>
          </a:p>
          <a:p>
            <a:r>
              <a:rPr lang="es-PE" b="1" dirty="0"/>
              <a:t>Cada vez que algo falla</a:t>
            </a:r>
            <a:r>
              <a:rPr lang="es-PE" dirty="0"/>
              <a:t>, no adivines: </a:t>
            </a:r>
            <a:r>
              <a:rPr lang="es-PE" b="1" dirty="0"/>
              <a:t>observa</a:t>
            </a:r>
            <a:r>
              <a:rPr lang="es-PE" dirty="0"/>
              <a:t>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s-PE" dirty="0"/>
              <a:t>) y ajusta el path o el comando.</a:t>
            </a:r>
          </a:p>
        </p:txBody>
      </p:sp>
    </p:spTree>
    <p:extLst>
      <p:ext uri="{BB962C8B-B14F-4D97-AF65-F5344CB8AC3E}">
        <p14:creationId xmlns:p14="http://schemas.microsoft.com/office/powerpoint/2010/main" val="2051285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95520E58-346B-8776-8B0D-526EF26F4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CE17C60C-7A78-63A9-1982-0037D5C0F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87B0A2D7-493F-C7B1-B976-5A4A6B08D4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1) Lee el enunciado y subraya la acción</a:t>
            </a:r>
            <a:endParaRPr lang="es-PE" dirty="0"/>
          </a:p>
          <a:p>
            <a:r>
              <a:rPr lang="es-PE" dirty="0"/>
              <a:t>¿Te piden </a:t>
            </a:r>
            <a:r>
              <a:rPr lang="es-PE" i="1" dirty="0"/>
              <a:t>leer</a:t>
            </a:r>
            <a:r>
              <a:rPr lang="es-PE" dirty="0"/>
              <a:t>, </a:t>
            </a:r>
            <a:r>
              <a:rPr lang="es-PE" i="1" dirty="0"/>
              <a:t>buscar</a:t>
            </a:r>
            <a:r>
              <a:rPr lang="es-PE" dirty="0"/>
              <a:t>, </a:t>
            </a:r>
            <a:r>
              <a:rPr lang="es-PE" i="1" dirty="0"/>
              <a:t>comparar</a:t>
            </a:r>
            <a:r>
              <a:rPr lang="es-PE" dirty="0"/>
              <a:t>, </a:t>
            </a:r>
            <a:r>
              <a:rPr lang="es-PE" i="1" dirty="0"/>
              <a:t>crear</a:t>
            </a:r>
            <a:r>
              <a:rPr lang="es-PE" dirty="0"/>
              <a:t>, </a:t>
            </a:r>
            <a:r>
              <a:rPr lang="es-PE" i="1" dirty="0"/>
              <a:t>mover</a:t>
            </a:r>
            <a:r>
              <a:rPr lang="es-PE" dirty="0"/>
              <a:t>, </a:t>
            </a:r>
            <a:r>
              <a:rPr lang="es-PE" i="1" dirty="0"/>
              <a:t>copiar</a:t>
            </a:r>
            <a:r>
              <a:rPr lang="es-PE" dirty="0"/>
              <a:t>, </a:t>
            </a:r>
            <a:r>
              <a:rPr lang="es-PE" i="1" dirty="0"/>
              <a:t>borrar</a:t>
            </a:r>
            <a:r>
              <a:rPr lang="es-PE" dirty="0"/>
              <a:t> o </a:t>
            </a:r>
            <a:r>
              <a:rPr lang="es-PE" i="1" dirty="0"/>
              <a:t>linkear</a:t>
            </a:r>
            <a:r>
              <a:rPr lang="es-PE" dirty="0"/>
              <a:t> algo?</a:t>
            </a:r>
          </a:p>
          <a:p>
            <a:r>
              <a:rPr lang="es-PE" b="1" dirty="0"/>
              <a:t>2) Ubícate primero (evita perderte)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 → ¿dónde estás?</a:t>
            </a:r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 → ¿qué hay aquí?</a:t>
            </a:r>
          </a:p>
          <a:p>
            <a:r>
              <a:rPr lang="es-PE" b="1" dirty="0"/>
              <a:t>3) Decide estrategia de ruta</a:t>
            </a:r>
            <a:endParaRPr lang="es-PE" dirty="0"/>
          </a:p>
          <a:p>
            <a:r>
              <a:rPr lang="es-PE" dirty="0"/>
              <a:t>Si no quieres depender del lugar: usa </a:t>
            </a:r>
            <a:r>
              <a:rPr lang="es-PE" b="1" dirty="0"/>
              <a:t>ruta absoluta</a:t>
            </a:r>
            <a:r>
              <a:rPr lang="es-PE" dirty="0"/>
              <a:t>.</a:t>
            </a:r>
          </a:p>
          <a:p>
            <a:r>
              <a:rPr lang="es-PE" dirty="0"/>
              <a:t>Si ya estás en el directorio: usa </a:t>
            </a:r>
            <a:r>
              <a:rPr lang="es-PE" b="1" dirty="0"/>
              <a:t>ruta relativa</a:t>
            </a:r>
            <a:r>
              <a:rPr lang="es-PE" dirty="0"/>
              <a:t>.</a:t>
            </a:r>
          </a:p>
          <a:p>
            <a:r>
              <a:rPr lang="es-PE" dirty="0"/>
              <a:t>Si es ejecutable en tu carpeta: recuerda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.</a:t>
            </a:r>
          </a:p>
          <a:p>
            <a:r>
              <a:rPr lang="es-PE" b="1" dirty="0"/>
              <a:t>4) Si el nombre del archivo NO es claro, descúbrelo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/ruta_probable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-a</a:t>
            </a:r>
            <a:r>
              <a:rPr lang="es-PE" dirty="0"/>
              <a:t> si sospechas archivo oculto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PE" dirty="0"/>
              <a:t>)</a:t>
            </a:r>
          </a:p>
          <a:p>
            <a:r>
              <a:rPr lang="es-PE" b="1" dirty="0"/>
              <a:t>5) Si NO sabes dónde está, encuéntralo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/ -name "flag" 2&gt;/dev/null</a:t>
            </a:r>
            <a:r>
              <a:rPr lang="es-PE" dirty="0"/>
              <a:t> (o desde el directorio base que te indiquen)</a:t>
            </a:r>
          </a:p>
          <a:p>
            <a:r>
              <a:rPr lang="es-PE" b="1" dirty="0"/>
              <a:t>6) Si la tarea es “leer la flag”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&lt;ruta&gt;</a:t>
            </a:r>
            <a:r>
              <a:rPr lang="es-PE" dirty="0"/>
              <a:t> y listo.</a:t>
            </a:r>
          </a:p>
          <a:p>
            <a:r>
              <a:rPr lang="es-PE" dirty="0"/>
              <a:t>Si el archivo es gigante: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"pwn" &lt;ruta&gt;</a:t>
            </a:r>
            <a:r>
              <a:rPr lang="es-PE" dirty="0"/>
              <a:t> (o el patrón que te pidan)</a:t>
            </a:r>
          </a:p>
          <a:p>
            <a:r>
              <a:rPr lang="es-PE" b="1" dirty="0"/>
              <a:t>7) Si la tarea es “buscar una línea entre miles”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"&lt;texto&gt;" &lt;archivo&gt;</a:t>
            </a:r>
            <a:endParaRPr lang="es-PE" dirty="0"/>
          </a:p>
          <a:p>
            <a:r>
              <a:rPr lang="es-PE" dirty="0"/>
              <a:t>Piensa: “¿qué palabra clave me están dando como pista?”</a:t>
            </a:r>
          </a:p>
          <a:p>
            <a:r>
              <a:rPr lang="es-PE" b="1" dirty="0"/>
              <a:t>8) Si la tarea es “hallar la diferencia”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 archivo1 archivo2</a:t>
            </a:r>
            <a:endParaRPr lang="es-PE" dirty="0"/>
          </a:p>
          <a:p>
            <a:r>
              <a:rPr lang="es-PE" dirty="0"/>
              <a:t>Enfócate en las líneas que aparecen como distintas.</a:t>
            </a:r>
          </a:p>
          <a:p>
            <a:r>
              <a:rPr lang="es-PE" b="1" dirty="0"/>
              <a:t>9) Si la tarea es manipular archivos</a:t>
            </a:r>
            <a:endParaRPr lang="es-PE" dirty="0"/>
          </a:p>
          <a:p>
            <a:r>
              <a:rPr lang="es-PE" dirty="0"/>
              <a:t>Crear: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nombre</a:t>
            </a:r>
            <a:endParaRPr lang="es-PE" dirty="0"/>
          </a:p>
          <a:p>
            <a:r>
              <a:rPr lang="es-PE" dirty="0"/>
              <a:t>Crear carpeta: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carpeta</a:t>
            </a:r>
            <a:endParaRPr lang="es-PE" dirty="0"/>
          </a:p>
          <a:p>
            <a:r>
              <a:rPr lang="es-PE" dirty="0"/>
              <a:t>Mover/renombrar: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 origen destino</a:t>
            </a:r>
            <a:endParaRPr lang="es-PE" dirty="0"/>
          </a:p>
          <a:p>
            <a:r>
              <a:rPr lang="es-PE" dirty="0"/>
              <a:t>Copiar: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origen destino</a:t>
            </a:r>
            <a:endParaRPr lang="es-PE" dirty="0"/>
          </a:p>
          <a:p>
            <a:r>
              <a:rPr lang="es-PE" dirty="0"/>
              <a:t>Borrar: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 archivo</a:t>
            </a:r>
            <a:endParaRPr lang="es-PE" dirty="0"/>
          </a:p>
          <a:p>
            <a:r>
              <a:rPr lang="es-PE" dirty="0"/>
              <a:t>Después de cada acción: </a:t>
            </a:r>
            <a:r>
              <a:rPr lang="es-PE" b="1" dirty="0"/>
              <a:t>verifica con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.</a:t>
            </a:r>
          </a:p>
          <a:p>
            <a:r>
              <a:rPr lang="es-PE" b="1" dirty="0"/>
              <a:t>10) Si la tarea es de symlinks</a:t>
            </a:r>
            <a:endParaRPr lang="es-PE" dirty="0"/>
          </a:p>
          <a:p>
            <a:r>
              <a:rPr lang="es-PE" dirty="0"/>
              <a:t>Crea: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ln -s origen link</a:t>
            </a:r>
            <a:endParaRPr lang="es-PE" dirty="0"/>
          </a:p>
          <a:p>
            <a:r>
              <a:rPr lang="es-PE" dirty="0"/>
              <a:t>Verifica: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link</a:t>
            </a:r>
            <a:r>
              <a:rPr lang="es-PE" dirty="0"/>
              <a:t> y/o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-l</a:t>
            </a:r>
            <a:endParaRPr lang="es-PE" dirty="0"/>
          </a:p>
          <a:p>
            <a:r>
              <a:rPr lang="es-PE" b="1" dirty="0"/>
              <a:t>11) Verificación final (antes de insistir 20 veces)</a:t>
            </a:r>
            <a:endParaRPr lang="es-PE" dirty="0"/>
          </a:p>
          <a:p>
            <a:r>
              <a:rPr lang="es-PE" dirty="0"/>
              <a:t>¿El archivo existe ahí?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endParaRPr lang="es-PE" dirty="0"/>
          </a:p>
          <a:p>
            <a:r>
              <a:rPr lang="es-PE" dirty="0"/>
              <a:t>¿Estoy en el lugar correcto?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endParaRPr lang="es-PE" dirty="0"/>
          </a:p>
          <a:p>
            <a:r>
              <a:rPr lang="es-PE" dirty="0"/>
              <a:t>¿Estoy usando el path correcto? (absoluto/relativo)</a:t>
            </a:r>
          </a:p>
          <a:p>
            <a:r>
              <a:rPr lang="es-PE" dirty="0"/>
              <a:t>¿Olvidé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 si era ejecutable?</a:t>
            </a:r>
          </a:p>
          <a:p>
            <a:r>
              <a:rPr lang="es-PE" b="1" dirty="0"/>
              <a:t>12) Regla de oro</a:t>
            </a:r>
            <a:endParaRPr lang="es-PE" dirty="0"/>
          </a:p>
          <a:p>
            <a:r>
              <a:rPr lang="es-PE" b="1" dirty="0"/>
              <a:t>Cada vez que algo falla</a:t>
            </a:r>
            <a:r>
              <a:rPr lang="es-PE" dirty="0"/>
              <a:t>, no adivines: </a:t>
            </a:r>
            <a:r>
              <a:rPr lang="es-PE" b="1" dirty="0"/>
              <a:t>observa</a:t>
            </a:r>
            <a:r>
              <a:rPr lang="es-PE" dirty="0"/>
              <a:t>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s-PE" dirty="0"/>
              <a:t>) y ajusta el path o el comando.</a:t>
            </a:r>
          </a:p>
        </p:txBody>
      </p:sp>
    </p:spTree>
    <p:extLst>
      <p:ext uri="{BB962C8B-B14F-4D97-AF65-F5344CB8AC3E}">
        <p14:creationId xmlns:p14="http://schemas.microsoft.com/office/powerpoint/2010/main" val="3557682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E8F90A73-9FBE-83E6-5346-FBDB0182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59E15B2B-4391-9537-8E91-844D2014BB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51253CFC-749E-6BB9-65FA-B6FF9D688F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073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F95D6068-2010-F44A-C696-07825D1E3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>
            <a:extLst>
              <a:ext uri="{FF2B5EF4-FFF2-40B4-BE49-F238E27FC236}">
                <a16:creationId xmlns:a16="http://schemas.microsoft.com/office/drawing/2014/main" id="{5301F4A6-8196-82D2-7712-C0CB108018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>
            <a:extLst>
              <a:ext uri="{FF2B5EF4-FFF2-40B4-BE49-F238E27FC236}">
                <a16:creationId xmlns:a16="http://schemas.microsoft.com/office/drawing/2014/main" id="{7174D594-447F-7DBC-8F88-83D58B297F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98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>
          <a:extLst>
            <a:ext uri="{FF2B5EF4-FFF2-40B4-BE49-F238E27FC236}">
              <a16:creationId xmlns:a16="http://schemas.microsoft.com/office/drawing/2014/main" id="{88920A52-4CBA-A2B5-843F-D1B4B421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7b3cc9d39_0_0:notes">
            <a:extLst>
              <a:ext uri="{FF2B5EF4-FFF2-40B4-BE49-F238E27FC236}">
                <a16:creationId xmlns:a16="http://schemas.microsoft.com/office/drawing/2014/main" id="{3D66E90E-9353-A63D-FFE2-A8ECA9A357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e7b3cc9d39_0_0:notes">
            <a:extLst>
              <a:ext uri="{FF2B5EF4-FFF2-40B4-BE49-F238E27FC236}">
                <a16:creationId xmlns:a16="http://schemas.microsoft.com/office/drawing/2014/main" id="{3A8E96FD-8D7F-12A6-C27D-20EC75D10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620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A1D23380-6AA8-8643-F799-5D55F0A4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E33A3A8D-0739-05E4-9BDA-55650EF8AC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6CAFA719-0CE3-55DF-9503-666C284718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138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15094715-A0E4-A75C-2D6B-21AD22C5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6ED9F110-98C4-C4FF-479F-6AA213E33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22A032E6-BA00-66E1-75A7-2785386D4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796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6911C132-6304-3984-7927-D0A702952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699F504C-7A53-ABB1-D0E9-31ADEE17B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D65D5AF8-8EBB-C284-2DD9-B505E24DD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944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67AAA98F-CE79-64C4-F0AF-B40DA28A2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3FBC73DB-AC2A-0950-1407-B0843E1452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1788EBF4-92E1-7C09-E01D-19D6B51CB8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423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30A2025A-03B4-A81C-E343-F071448F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01087FD0-3929-B91C-0CE3-0579FA6DC3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AFC34595-4C26-970B-067C-301600DAC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410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7F8CA68C-0CEF-9F46-D8CC-0C89D545C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8B2189C4-7DDB-B459-7950-41C922196E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FDA91C19-3C2A-0127-39E2-647F4FFDB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67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5C2AE332-0B4A-B766-FD25-F049A55B6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17A0309A-1B48-C56E-EAFF-4811625069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FA34D889-6A2E-36F8-B041-C0A4BC6069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358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7F783B53-6937-9054-8B6D-C6687BF3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1E946A56-8F14-A471-9515-906D1DDC1A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A4A2364D-A32E-7D3A-546E-CB9371A3B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680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BA44A7D4-2D69-DF61-645E-11DAA716F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F0CF815B-B0DD-6445-EDB8-BB3257E64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39D1A67F-3427-DA48-39BF-1DEAB8C6F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1) Lee el enunciado y subraya la acción</a:t>
            </a:r>
            <a:endParaRPr lang="es-PE" dirty="0"/>
          </a:p>
          <a:p>
            <a:r>
              <a:rPr lang="es-PE" dirty="0"/>
              <a:t>¿Te piden </a:t>
            </a:r>
            <a:r>
              <a:rPr lang="es-PE" i="1" dirty="0"/>
              <a:t>leer</a:t>
            </a:r>
            <a:r>
              <a:rPr lang="es-PE" dirty="0"/>
              <a:t>, </a:t>
            </a:r>
            <a:r>
              <a:rPr lang="es-PE" i="1" dirty="0"/>
              <a:t>buscar</a:t>
            </a:r>
            <a:r>
              <a:rPr lang="es-PE" dirty="0"/>
              <a:t>, </a:t>
            </a:r>
            <a:r>
              <a:rPr lang="es-PE" i="1" dirty="0"/>
              <a:t>comparar</a:t>
            </a:r>
            <a:r>
              <a:rPr lang="es-PE" dirty="0"/>
              <a:t>, </a:t>
            </a:r>
            <a:r>
              <a:rPr lang="es-PE" i="1" dirty="0"/>
              <a:t>crear</a:t>
            </a:r>
            <a:r>
              <a:rPr lang="es-PE" dirty="0"/>
              <a:t>, </a:t>
            </a:r>
            <a:r>
              <a:rPr lang="es-PE" i="1" dirty="0"/>
              <a:t>mover</a:t>
            </a:r>
            <a:r>
              <a:rPr lang="es-PE" dirty="0"/>
              <a:t>, </a:t>
            </a:r>
            <a:r>
              <a:rPr lang="es-PE" i="1" dirty="0"/>
              <a:t>copiar</a:t>
            </a:r>
            <a:r>
              <a:rPr lang="es-PE" dirty="0"/>
              <a:t>, </a:t>
            </a:r>
            <a:r>
              <a:rPr lang="es-PE" i="1" dirty="0"/>
              <a:t>borrar</a:t>
            </a:r>
            <a:r>
              <a:rPr lang="es-PE" dirty="0"/>
              <a:t> o </a:t>
            </a:r>
            <a:r>
              <a:rPr lang="es-PE" i="1" dirty="0"/>
              <a:t>linkear</a:t>
            </a:r>
            <a:r>
              <a:rPr lang="es-PE" dirty="0"/>
              <a:t> algo?</a:t>
            </a:r>
          </a:p>
          <a:p>
            <a:r>
              <a:rPr lang="es-PE" b="1" dirty="0"/>
              <a:t>2) Ubícate primero (evita perderte)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 → ¿dónde estás?</a:t>
            </a:r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 → ¿qué hay aquí?</a:t>
            </a:r>
          </a:p>
          <a:p>
            <a:r>
              <a:rPr lang="es-PE" b="1" dirty="0"/>
              <a:t>3) Decide estrategia de ruta</a:t>
            </a:r>
            <a:endParaRPr lang="es-PE" dirty="0"/>
          </a:p>
          <a:p>
            <a:r>
              <a:rPr lang="es-PE" dirty="0"/>
              <a:t>Si no quieres depender del lugar: usa </a:t>
            </a:r>
            <a:r>
              <a:rPr lang="es-PE" b="1" dirty="0"/>
              <a:t>ruta absoluta</a:t>
            </a:r>
            <a:r>
              <a:rPr lang="es-PE" dirty="0"/>
              <a:t>.</a:t>
            </a:r>
          </a:p>
          <a:p>
            <a:r>
              <a:rPr lang="es-PE" dirty="0"/>
              <a:t>Si ya estás en el directorio: usa </a:t>
            </a:r>
            <a:r>
              <a:rPr lang="es-PE" b="1" dirty="0"/>
              <a:t>ruta relativa</a:t>
            </a:r>
            <a:r>
              <a:rPr lang="es-PE" dirty="0"/>
              <a:t>.</a:t>
            </a:r>
          </a:p>
          <a:p>
            <a:r>
              <a:rPr lang="es-PE" dirty="0"/>
              <a:t>Si es ejecutable en tu carpeta: recuerda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.</a:t>
            </a:r>
          </a:p>
          <a:p>
            <a:r>
              <a:rPr lang="es-PE" b="1" dirty="0"/>
              <a:t>4) Si el nombre del archivo NO es claro, descúbrelo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/ruta_probable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-a</a:t>
            </a:r>
            <a:r>
              <a:rPr lang="es-PE" dirty="0"/>
              <a:t> si sospechas archivo oculto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PE" dirty="0"/>
              <a:t>)</a:t>
            </a:r>
          </a:p>
          <a:p>
            <a:r>
              <a:rPr lang="es-PE" b="1" dirty="0"/>
              <a:t>5) Si NO sabes dónde está, encuéntralo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/ -name "flag" 2&gt;/dev/null</a:t>
            </a:r>
            <a:r>
              <a:rPr lang="es-PE" dirty="0"/>
              <a:t> (o desde el directorio base que te indiquen)</a:t>
            </a:r>
          </a:p>
          <a:p>
            <a:r>
              <a:rPr lang="es-PE" b="1" dirty="0"/>
              <a:t>6) Si la tarea es “leer la flag”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&lt;ruta&gt;</a:t>
            </a:r>
            <a:r>
              <a:rPr lang="es-PE" dirty="0"/>
              <a:t> y listo.</a:t>
            </a:r>
          </a:p>
          <a:p>
            <a:r>
              <a:rPr lang="es-PE" dirty="0"/>
              <a:t>Si el archivo es gigante: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"pwn" &lt;ruta&gt;</a:t>
            </a:r>
            <a:r>
              <a:rPr lang="es-PE" dirty="0"/>
              <a:t> (o el patrón que te pidan)</a:t>
            </a:r>
          </a:p>
          <a:p>
            <a:r>
              <a:rPr lang="es-PE" b="1" dirty="0"/>
              <a:t>7) Si la tarea es “buscar una línea entre miles”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"&lt;texto&gt;" &lt;archivo&gt;</a:t>
            </a:r>
            <a:endParaRPr lang="es-PE" dirty="0"/>
          </a:p>
          <a:p>
            <a:r>
              <a:rPr lang="es-PE" dirty="0"/>
              <a:t>Piensa: “¿qué palabra clave me están dando como pista?”</a:t>
            </a:r>
          </a:p>
          <a:p>
            <a:r>
              <a:rPr lang="es-PE" b="1" dirty="0"/>
              <a:t>8) Si la tarea es “hallar la diferencia”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 archivo1 archivo2</a:t>
            </a:r>
            <a:endParaRPr lang="es-PE" dirty="0"/>
          </a:p>
          <a:p>
            <a:r>
              <a:rPr lang="es-PE" dirty="0"/>
              <a:t>Enfócate en las líneas que aparecen como distintas.</a:t>
            </a:r>
          </a:p>
          <a:p>
            <a:r>
              <a:rPr lang="es-PE" b="1" dirty="0"/>
              <a:t>9) Si la tarea es manipular archivos</a:t>
            </a:r>
            <a:endParaRPr lang="es-PE" dirty="0"/>
          </a:p>
          <a:p>
            <a:r>
              <a:rPr lang="es-PE" dirty="0"/>
              <a:t>Crear: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nombre</a:t>
            </a:r>
            <a:endParaRPr lang="es-PE" dirty="0"/>
          </a:p>
          <a:p>
            <a:r>
              <a:rPr lang="es-PE" dirty="0"/>
              <a:t>Crear carpeta: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carpeta</a:t>
            </a:r>
            <a:endParaRPr lang="es-PE" dirty="0"/>
          </a:p>
          <a:p>
            <a:r>
              <a:rPr lang="es-PE" dirty="0"/>
              <a:t>Mover/renombrar: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 origen destino</a:t>
            </a:r>
            <a:endParaRPr lang="es-PE" dirty="0"/>
          </a:p>
          <a:p>
            <a:r>
              <a:rPr lang="es-PE" dirty="0"/>
              <a:t>Copiar: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origen destino</a:t>
            </a:r>
            <a:endParaRPr lang="es-PE" dirty="0"/>
          </a:p>
          <a:p>
            <a:r>
              <a:rPr lang="es-PE" dirty="0"/>
              <a:t>Borrar: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 archivo</a:t>
            </a:r>
            <a:endParaRPr lang="es-PE" dirty="0"/>
          </a:p>
          <a:p>
            <a:r>
              <a:rPr lang="es-PE" dirty="0"/>
              <a:t>Después de cada acción: </a:t>
            </a:r>
            <a:r>
              <a:rPr lang="es-PE" b="1" dirty="0"/>
              <a:t>verifica con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.</a:t>
            </a:r>
          </a:p>
          <a:p>
            <a:r>
              <a:rPr lang="es-PE" b="1" dirty="0"/>
              <a:t>10) Si la tarea es de symlinks</a:t>
            </a:r>
            <a:endParaRPr lang="es-PE" dirty="0"/>
          </a:p>
          <a:p>
            <a:r>
              <a:rPr lang="es-PE" dirty="0"/>
              <a:t>Crea: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ln -s origen link</a:t>
            </a:r>
            <a:endParaRPr lang="es-PE" dirty="0"/>
          </a:p>
          <a:p>
            <a:r>
              <a:rPr lang="es-PE" dirty="0"/>
              <a:t>Verifica: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link</a:t>
            </a:r>
            <a:r>
              <a:rPr lang="es-PE" dirty="0"/>
              <a:t> y/o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-l</a:t>
            </a:r>
            <a:endParaRPr lang="es-PE" dirty="0"/>
          </a:p>
          <a:p>
            <a:r>
              <a:rPr lang="es-PE" b="1" dirty="0"/>
              <a:t>11) Verificación final (antes de insistir 20 veces)</a:t>
            </a:r>
            <a:endParaRPr lang="es-PE" dirty="0"/>
          </a:p>
          <a:p>
            <a:r>
              <a:rPr lang="es-PE" dirty="0"/>
              <a:t>¿El archivo existe ahí?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endParaRPr lang="es-PE" dirty="0"/>
          </a:p>
          <a:p>
            <a:r>
              <a:rPr lang="es-PE" dirty="0"/>
              <a:t>¿Estoy en el lugar correcto?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endParaRPr lang="es-PE" dirty="0"/>
          </a:p>
          <a:p>
            <a:r>
              <a:rPr lang="es-PE" dirty="0"/>
              <a:t>¿Estoy usando el path correcto? (absoluto/relativo)</a:t>
            </a:r>
          </a:p>
          <a:p>
            <a:r>
              <a:rPr lang="es-PE" dirty="0"/>
              <a:t>¿Olvidé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 si era ejecutable?</a:t>
            </a:r>
          </a:p>
          <a:p>
            <a:r>
              <a:rPr lang="es-PE" b="1" dirty="0"/>
              <a:t>12) Regla de oro</a:t>
            </a:r>
            <a:endParaRPr lang="es-PE" dirty="0"/>
          </a:p>
          <a:p>
            <a:r>
              <a:rPr lang="es-PE" b="1" dirty="0"/>
              <a:t>Cada vez que algo falla</a:t>
            </a:r>
            <a:r>
              <a:rPr lang="es-PE" dirty="0"/>
              <a:t>, no adivines: </a:t>
            </a:r>
            <a:r>
              <a:rPr lang="es-PE" b="1" dirty="0"/>
              <a:t>observa</a:t>
            </a:r>
            <a:r>
              <a:rPr lang="es-PE" dirty="0"/>
              <a:t>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s-PE" dirty="0"/>
              <a:t>) y ajusta el path o el comando.</a:t>
            </a:r>
          </a:p>
        </p:txBody>
      </p:sp>
    </p:spTree>
    <p:extLst>
      <p:ext uri="{BB962C8B-B14F-4D97-AF65-F5344CB8AC3E}">
        <p14:creationId xmlns:p14="http://schemas.microsoft.com/office/powerpoint/2010/main" val="3400498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91090947-4B11-7723-F1B9-1E8F9EBE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AA30184C-F3F4-FEA0-C67E-EFEC2FBD8A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BA538E2C-C3D8-215D-9AE7-CB4B704EA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1) Lee el enunciado y subraya la acción</a:t>
            </a:r>
            <a:endParaRPr lang="es-PE" dirty="0"/>
          </a:p>
          <a:p>
            <a:r>
              <a:rPr lang="es-PE" dirty="0"/>
              <a:t>¿Te piden </a:t>
            </a:r>
            <a:r>
              <a:rPr lang="es-PE" i="1" dirty="0"/>
              <a:t>leer</a:t>
            </a:r>
            <a:r>
              <a:rPr lang="es-PE" dirty="0"/>
              <a:t>, </a:t>
            </a:r>
            <a:r>
              <a:rPr lang="es-PE" i="1" dirty="0"/>
              <a:t>buscar</a:t>
            </a:r>
            <a:r>
              <a:rPr lang="es-PE" dirty="0"/>
              <a:t>, </a:t>
            </a:r>
            <a:r>
              <a:rPr lang="es-PE" i="1" dirty="0"/>
              <a:t>comparar</a:t>
            </a:r>
            <a:r>
              <a:rPr lang="es-PE" dirty="0"/>
              <a:t>, </a:t>
            </a:r>
            <a:r>
              <a:rPr lang="es-PE" i="1" dirty="0"/>
              <a:t>crear</a:t>
            </a:r>
            <a:r>
              <a:rPr lang="es-PE" dirty="0"/>
              <a:t>, </a:t>
            </a:r>
            <a:r>
              <a:rPr lang="es-PE" i="1" dirty="0"/>
              <a:t>mover</a:t>
            </a:r>
            <a:r>
              <a:rPr lang="es-PE" dirty="0"/>
              <a:t>, </a:t>
            </a:r>
            <a:r>
              <a:rPr lang="es-PE" i="1" dirty="0"/>
              <a:t>copiar</a:t>
            </a:r>
            <a:r>
              <a:rPr lang="es-PE" dirty="0"/>
              <a:t>, </a:t>
            </a:r>
            <a:r>
              <a:rPr lang="es-PE" i="1" dirty="0"/>
              <a:t>borrar</a:t>
            </a:r>
            <a:r>
              <a:rPr lang="es-PE" dirty="0"/>
              <a:t> o </a:t>
            </a:r>
            <a:r>
              <a:rPr lang="es-PE" i="1" dirty="0"/>
              <a:t>linkear</a:t>
            </a:r>
            <a:r>
              <a:rPr lang="es-PE" dirty="0"/>
              <a:t> algo?</a:t>
            </a:r>
          </a:p>
          <a:p>
            <a:r>
              <a:rPr lang="es-PE" b="1" dirty="0"/>
              <a:t>2) Ubícate primero (evita perderte)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 → ¿dónde estás?</a:t>
            </a:r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 → ¿qué hay aquí?</a:t>
            </a:r>
          </a:p>
          <a:p>
            <a:r>
              <a:rPr lang="es-PE" b="1" dirty="0"/>
              <a:t>3) Decide estrategia de ruta</a:t>
            </a:r>
            <a:endParaRPr lang="es-PE" dirty="0"/>
          </a:p>
          <a:p>
            <a:r>
              <a:rPr lang="es-PE" dirty="0"/>
              <a:t>Si no quieres depender del lugar: usa </a:t>
            </a:r>
            <a:r>
              <a:rPr lang="es-PE" b="1" dirty="0"/>
              <a:t>ruta absoluta</a:t>
            </a:r>
            <a:r>
              <a:rPr lang="es-PE" dirty="0"/>
              <a:t>.</a:t>
            </a:r>
          </a:p>
          <a:p>
            <a:r>
              <a:rPr lang="es-PE" dirty="0"/>
              <a:t>Si ya estás en el directorio: usa </a:t>
            </a:r>
            <a:r>
              <a:rPr lang="es-PE" b="1" dirty="0"/>
              <a:t>ruta relativa</a:t>
            </a:r>
            <a:r>
              <a:rPr lang="es-PE" dirty="0"/>
              <a:t>.</a:t>
            </a:r>
          </a:p>
          <a:p>
            <a:r>
              <a:rPr lang="es-PE" dirty="0"/>
              <a:t>Si es ejecutable en tu carpeta: recuerda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.</a:t>
            </a:r>
          </a:p>
          <a:p>
            <a:r>
              <a:rPr lang="es-PE" b="1" dirty="0"/>
              <a:t>4) Si el nombre del archivo NO es claro, descúbrelo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/ruta_probable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-a</a:t>
            </a:r>
            <a:r>
              <a:rPr lang="es-PE" dirty="0"/>
              <a:t> si sospechas archivo oculto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PE" dirty="0"/>
              <a:t>)</a:t>
            </a:r>
          </a:p>
          <a:p>
            <a:r>
              <a:rPr lang="es-PE" b="1" dirty="0"/>
              <a:t>5) Si NO sabes dónde está, encuéntralo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/ -name "flag" 2&gt;/dev/null</a:t>
            </a:r>
            <a:r>
              <a:rPr lang="es-PE" dirty="0"/>
              <a:t> (o desde el directorio base que te indiquen)</a:t>
            </a:r>
          </a:p>
          <a:p>
            <a:r>
              <a:rPr lang="es-PE" b="1" dirty="0"/>
              <a:t>6) Si la tarea es “leer la flag”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&lt;ruta&gt;</a:t>
            </a:r>
            <a:r>
              <a:rPr lang="es-PE" dirty="0"/>
              <a:t> y listo.</a:t>
            </a:r>
          </a:p>
          <a:p>
            <a:r>
              <a:rPr lang="es-PE" dirty="0"/>
              <a:t>Si el archivo es gigante: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"pwn" &lt;ruta&gt;</a:t>
            </a:r>
            <a:r>
              <a:rPr lang="es-PE" dirty="0"/>
              <a:t> (o el patrón que te pidan)</a:t>
            </a:r>
          </a:p>
          <a:p>
            <a:r>
              <a:rPr lang="es-PE" b="1" dirty="0"/>
              <a:t>7) Si la tarea es “buscar una línea entre miles”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"&lt;texto&gt;" &lt;archivo&gt;</a:t>
            </a:r>
            <a:endParaRPr lang="es-PE" dirty="0"/>
          </a:p>
          <a:p>
            <a:r>
              <a:rPr lang="es-PE" dirty="0"/>
              <a:t>Piensa: “¿qué palabra clave me están dando como pista?”</a:t>
            </a:r>
          </a:p>
          <a:p>
            <a:r>
              <a:rPr lang="es-PE" b="1" dirty="0"/>
              <a:t>8) Si la tarea es “hallar la diferencia”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 archivo1 archivo2</a:t>
            </a:r>
            <a:endParaRPr lang="es-PE" dirty="0"/>
          </a:p>
          <a:p>
            <a:r>
              <a:rPr lang="es-PE" dirty="0"/>
              <a:t>Enfócate en las líneas que aparecen como distintas.</a:t>
            </a:r>
          </a:p>
          <a:p>
            <a:r>
              <a:rPr lang="es-PE" b="1" dirty="0"/>
              <a:t>9) Si la tarea es manipular archivos</a:t>
            </a:r>
            <a:endParaRPr lang="es-PE" dirty="0"/>
          </a:p>
          <a:p>
            <a:r>
              <a:rPr lang="es-PE" dirty="0"/>
              <a:t>Crear: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nombre</a:t>
            </a:r>
            <a:endParaRPr lang="es-PE" dirty="0"/>
          </a:p>
          <a:p>
            <a:r>
              <a:rPr lang="es-PE" dirty="0"/>
              <a:t>Crear carpeta: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carpeta</a:t>
            </a:r>
            <a:endParaRPr lang="es-PE" dirty="0"/>
          </a:p>
          <a:p>
            <a:r>
              <a:rPr lang="es-PE" dirty="0"/>
              <a:t>Mover/renombrar: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 origen destino</a:t>
            </a:r>
            <a:endParaRPr lang="es-PE" dirty="0"/>
          </a:p>
          <a:p>
            <a:r>
              <a:rPr lang="es-PE" dirty="0"/>
              <a:t>Copiar: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origen destino</a:t>
            </a:r>
            <a:endParaRPr lang="es-PE" dirty="0"/>
          </a:p>
          <a:p>
            <a:r>
              <a:rPr lang="es-PE" dirty="0"/>
              <a:t>Borrar: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 archivo</a:t>
            </a:r>
            <a:endParaRPr lang="es-PE" dirty="0"/>
          </a:p>
          <a:p>
            <a:r>
              <a:rPr lang="es-PE" dirty="0"/>
              <a:t>Después de cada acción: </a:t>
            </a:r>
            <a:r>
              <a:rPr lang="es-PE" b="1" dirty="0"/>
              <a:t>verifica con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.</a:t>
            </a:r>
          </a:p>
          <a:p>
            <a:r>
              <a:rPr lang="es-PE" b="1" dirty="0"/>
              <a:t>10) Si la tarea es de symlinks</a:t>
            </a:r>
            <a:endParaRPr lang="es-PE" dirty="0"/>
          </a:p>
          <a:p>
            <a:r>
              <a:rPr lang="es-PE" dirty="0"/>
              <a:t>Crea: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ln -s origen link</a:t>
            </a:r>
            <a:endParaRPr lang="es-PE" dirty="0"/>
          </a:p>
          <a:p>
            <a:r>
              <a:rPr lang="es-PE" dirty="0"/>
              <a:t>Verifica: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link</a:t>
            </a:r>
            <a:r>
              <a:rPr lang="es-PE" dirty="0"/>
              <a:t> y/o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-l</a:t>
            </a:r>
            <a:endParaRPr lang="es-PE" dirty="0"/>
          </a:p>
          <a:p>
            <a:r>
              <a:rPr lang="es-PE" b="1" dirty="0"/>
              <a:t>11) Verificación final (antes de insistir 20 veces)</a:t>
            </a:r>
            <a:endParaRPr lang="es-PE" dirty="0"/>
          </a:p>
          <a:p>
            <a:r>
              <a:rPr lang="es-PE" dirty="0"/>
              <a:t>¿El archivo existe ahí?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endParaRPr lang="es-PE" dirty="0"/>
          </a:p>
          <a:p>
            <a:r>
              <a:rPr lang="es-PE" dirty="0"/>
              <a:t>¿Estoy en el lugar correcto?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endParaRPr lang="es-PE" dirty="0"/>
          </a:p>
          <a:p>
            <a:r>
              <a:rPr lang="es-PE" dirty="0"/>
              <a:t>¿Estoy usando el path correcto? (absoluto/relativo)</a:t>
            </a:r>
          </a:p>
          <a:p>
            <a:r>
              <a:rPr lang="es-PE" dirty="0"/>
              <a:t>¿Olvidé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 si era ejecutable?</a:t>
            </a:r>
          </a:p>
          <a:p>
            <a:r>
              <a:rPr lang="es-PE" b="1" dirty="0"/>
              <a:t>12) Regla de oro</a:t>
            </a:r>
            <a:endParaRPr lang="es-PE" dirty="0"/>
          </a:p>
          <a:p>
            <a:r>
              <a:rPr lang="es-PE" b="1" dirty="0"/>
              <a:t>Cada vez que algo falla</a:t>
            </a:r>
            <a:r>
              <a:rPr lang="es-PE" dirty="0"/>
              <a:t>, no adivines: </a:t>
            </a:r>
            <a:r>
              <a:rPr lang="es-PE" b="1" dirty="0"/>
              <a:t>observa</a:t>
            </a:r>
            <a:r>
              <a:rPr lang="es-PE" dirty="0"/>
              <a:t>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s-PE" dirty="0"/>
              <a:t>) y ajusta el path o el comando.</a:t>
            </a:r>
          </a:p>
        </p:txBody>
      </p:sp>
    </p:spTree>
    <p:extLst>
      <p:ext uri="{BB962C8B-B14F-4D97-AF65-F5344CB8AC3E}">
        <p14:creationId xmlns:p14="http://schemas.microsoft.com/office/powerpoint/2010/main" val="329975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>
          <a:extLst>
            <a:ext uri="{FF2B5EF4-FFF2-40B4-BE49-F238E27FC236}">
              <a16:creationId xmlns:a16="http://schemas.microsoft.com/office/drawing/2014/main" id="{1E8863E9-7DA7-F121-F519-3835CB436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7b3cc9d39_0_0:notes">
            <a:extLst>
              <a:ext uri="{FF2B5EF4-FFF2-40B4-BE49-F238E27FC236}">
                <a16:creationId xmlns:a16="http://schemas.microsoft.com/office/drawing/2014/main" id="{DB1C06D3-B88B-C701-329B-59C9B041F3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e7b3cc9d39_0_0:notes">
            <a:extLst>
              <a:ext uri="{FF2B5EF4-FFF2-40B4-BE49-F238E27FC236}">
                <a16:creationId xmlns:a16="http://schemas.microsoft.com/office/drawing/2014/main" id="{B9B7F34F-5343-9220-4E7B-873AF015F1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1805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E3163F92-F2E9-67E2-A911-5F07AB56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00088471-9C15-09CB-58E2-B5E57F7670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98070EE6-92A6-7716-A7DB-B9B305D05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301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DE96AD25-3843-3BC4-BC81-224321049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>
            <a:extLst>
              <a:ext uri="{FF2B5EF4-FFF2-40B4-BE49-F238E27FC236}">
                <a16:creationId xmlns:a16="http://schemas.microsoft.com/office/drawing/2014/main" id="{3D5D43B4-ACC9-3D95-ECCB-8423A679E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>
            <a:extLst>
              <a:ext uri="{FF2B5EF4-FFF2-40B4-BE49-F238E27FC236}">
                <a16:creationId xmlns:a16="http://schemas.microsoft.com/office/drawing/2014/main" id="{F976BFE2-9780-75C1-481F-6CB38604BF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786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A8CAE91A-6F98-120D-D874-0CEC2B8F2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C17453D7-4910-F99A-80AB-7ED846031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2BA9C914-4200-53D8-7C1F-92AADE79F0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08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C0B3BBD2-0604-312D-1F04-DE803C427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D40A605D-ED38-5047-7FF2-02B7803AE0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585CEEA9-B9F0-31A3-5025-285454156C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749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7EF43594-93FC-6BA5-675E-7BBF39B2C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0F27C9D9-9CF3-7EC4-E0FF-C533D8AFE0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D65E68A7-ED45-31F0-D554-55E9951EC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1077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A077145E-8342-685F-7FF8-A0843CBF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C5D5483B-997D-CDB2-6883-7756E9DC82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5046DCF6-2CC5-26DB-C8FF-45DEAEE2A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7599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EF7F8DB5-145E-805E-FA1B-3F582082D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4569FC86-BE35-EE8D-209F-8D7DF7CED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23D42604-29FE-527A-C619-C3FCB11126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36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445508D4-4E8A-4B37-50D1-418DBC2CE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7CF73AB2-A1BE-99F9-839C-D1CC2DB87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F96B3E98-9F17-FC93-C349-01844C74D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¿Quién soy ahora mismo?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whoami</a:t>
            </a:r>
            <a:r>
              <a:rPr lang="es-PE" dirty="0"/>
              <a:t> (y mira tu prompt) para confirmar si eres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hacker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, etc. </a:t>
            </a:r>
          </a:p>
          <a:p>
            <a:r>
              <a:rPr lang="es-PE" b="1" dirty="0"/>
              <a:t>¿Qué usuarios existen y cuáles valen la pena?</a:t>
            </a:r>
            <a:endParaRPr lang="es-PE" dirty="0"/>
          </a:p>
          <a:p>
            <a:r>
              <a:rPr lang="es-PE" dirty="0"/>
              <a:t>Revisar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/etc/passwd</a:t>
            </a:r>
            <a:r>
              <a:rPr lang="es-PE" dirty="0"/>
              <a:t> para identificar usuarios “reales” (con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/bin/bash</a:t>
            </a:r>
            <a:r>
              <a:rPr lang="es-PE" dirty="0"/>
              <a:t>) vs cuentas de servicio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/usr/sbin/nologin</a:t>
            </a:r>
            <a:r>
              <a:rPr lang="es-PE" dirty="0"/>
              <a:t>). </a:t>
            </a:r>
          </a:p>
          <a:p>
            <a:r>
              <a:rPr lang="es-PE" b="1" dirty="0"/>
              <a:t>¿La ruta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 o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Si el reto da contraseña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dirty="0"/>
              <a:t> (a root o a otro usuario). </a:t>
            </a:r>
          </a:p>
          <a:p>
            <a:r>
              <a:rPr lang="es-PE" dirty="0"/>
              <a:t>Si te dan acceso a admin sin password de root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dirty="0"/>
              <a:t>. </a:t>
            </a:r>
          </a:p>
          <a:p>
            <a:r>
              <a:rPr lang="es-PE" b="1" dirty="0"/>
              <a:t>Si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:</a:t>
            </a:r>
            <a:endParaRPr lang="es-PE" dirty="0"/>
          </a:p>
          <a:p>
            <a:r>
              <a:rPr lang="es-PE" dirty="0"/>
              <a:t>¿A qué usuario debo cambiar?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 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)</a:t>
            </a:r>
          </a:p>
          <a:p>
            <a:r>
              <a:rPr lang="es-PE" dirty="0"/>
              <a:t>¿Tengo la contraseña (me la dan) o tengo que conseguirla? </a:t>
            </a:r>
          </a:p>
          <a:p>
            <a:r>
              <a:rPr lang="es-PE" b="1" dirty="0"/>
              <a:t>Si no tengo contraseña: ¿hay leak de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/etc/shadow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Buscar el archivo del leak (en el módulo: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/challenge/shadow-leak</a:t>
            </a:r>
            <a:r>
              <a:rPr lang="es-PE" dirty="0"/>
              <a:t>) y crackear 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</a:t>
            </a:r>
            <a:r>
              <a:rPr lang="es-PE" dirty="0"/>
              <a:t>. </a:t>
            </a:r>
          </a:p>
          <a:p>
            <a:r>
              <a:rPr lang="es-PE" b="1" dirty="0"/>
              <a:t>Ya con el usuario correcto, ¿qué debo ejecutar para obtener flag?</a:t>
            </a:r>
            <a:endParaRPr lang="es-PE" dirty="0"/>
          </a:p>
          <a:p>
            <a:r>
              <a:rPr lang="es-PE" dirty="0"/>
              <a:t>A veces es “leer la flag” ya como root, y otras veces es correr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/challenge/run</a:t>
            </a:r>
            <a:r>
              <a:rPr lang="es-PE" dirty="0"/>
              <a:t> como el usuario requerido.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423716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8AE3F2E4-B68C-D41D-56D6-26DB2307B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F85D1848-0407-52B3-20E9-208B6B218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305EA340-5C63-2A55-1CE4-5033ABD665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296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1AA07564-FE73-CEA8-7AC7-4FF3FBCCA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5599EC38-F973-3CB1-D434-4BFF23FC2B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57250814-A4DB-0107-3E45-0804082DE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¿Quién soy ahora mismo?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whoami</a:t>
            </a:r>
            <a:r>
              <a:rPr lang="es-PE" dirty="0"/>
              <a:t> (y mira tu prompt) para confirmar si eres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hacker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, etc. </a:t>
            </a:r>
          </a:p>
          <a:p>
            <a:r>
              <a:rPr lang="es-PE" b="1" dirty="0"/>
              <a:t>¿Qué usuarios existen y cuáles valen la pena?</a:t>
            </a:r>
            <a:endParaRPr lang="es-PE" dirty="0"/>
          </a:p>
          <a:p>
            <a:r>
              <a:rPr lang="es-PE" dirty="0"/>
              <a:t>Revisar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/etc/passwd</a:t>
            </a:r>
            <a:r>
              <a:rPr lang="es-PE" dirty="0"/>
              <a:t> para identificar usuarios “reales” (con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/bin/bash</a:t>
            </a:r>
            <a:r>
              <a:rPr lang="es-PE" dirty="0"/>
              <a:t>) vs cuentas de servicio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/usr/sbin/nologin</a:t>
            </a:r>
            <a:r>
              <a:rPr lang="es-PE" dirty="0"/>
              <a:t>). </a:t>
            </a:r>
          </a:p>
          <a:p>
            <a:r>
              <a:rPr lang="es-PE" b="1" dirty="0"/>
              <a:t>¿La ruta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 o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Si el reto da contraseña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dirty="0"/>
              <a:t> (a root o a otro usuario). </a:t>
            </a:r>
          </a:p>
          <a:p>
            <a:r>
              <a:rPr lang="es-PE" dirty="0"/>
              <a:t>Si te dan acceso a admin sin password de root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dirty="0"/>
              <a:t>. </a:t>
            </a:r>
          </a:p>
          <a:p>
            <a:r>
              <a:rPr lang="es-PE" b="1" dirty="0"/>
              <a:t>Si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:</a:t>
            </a:r>
            <a:endParaRPr lang="es-PE" dirty="0"/>
          </a:p>
          <a:p>
            <a:r>
              <a:rPr lang="es-PE" dirty="0"/>
              <a:t>¿A qué usuario debo cambiar?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 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)</a:t>
            </a:r>
          </a:p>
          <a:p>
            <a:r>
              <a:rPr lang="es-PE" dirty="0"/>
              <a:t>¿Tengo la contraseña (me la dan) o tengo que conseguirla? </a:t>
            </a:r>
          </a:p>
          <a:p>
            <a:r>
              <a:rPr lang="es-PE" b="1" dirty="0"/>
              <a:t>Si no tengo contraseña: ¿hay leak de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/etc/shadow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Buscar el archivo del leak (en el módulo: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/challenge/shadow-leak</a:t>
            </a:r>
            <a:r>
              <a:rPr lang="es-PE" dirty="0"/>
              <a:t>) y crackear 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</a:t>
            </a:r>
            <a:r>
              <a:rPr lang="es-PE" dirty="0"/>
              <a:t>. </a:t>
            </a:r>
          </a:p>
          <a:p>
            <a:r>
              <a:rPr lang="es-PE" b="1" dirty="0"/>
              <a:t>Ya con el usuario correcto, ¿qué debo ejecutar para obtener flag?</a:t>
            </a:r>
            <a:endParaRPr lang="es-PE" dirty="0"/>
          </a:p>
          <a:p>
            <a:r>
              <a:rPr lang="es-PE" dirty="0"/>
              <a:t>A veces es “leer la flag” ya como root, y otras veces es correr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/challenge/run</a:t>
            </a:r>
            <a:r>
              <a:rPr lang="es-PE" dirty="0"/>
              <a:t> como el usuario requerido.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888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645D3087-EAE6-C48C-1C9A-CE9C3D78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4CD9024E-50C0-FECD-77A1-4CFEBFC4D7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F1321998-B31E-69A4-F64D-C5BA801BF7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¿Quién soy ahora mismo?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whoami</a:t>
            </a:r>
            <a:r>
              <a:rPr lang="es-PE" dirty="0"/>
              <a:t> (y mira tu prompt) para confirmar si eres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hacker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, etc. </a:t>
            </a:r>
          </a:p>
          <a:p>
            <a:r>
              <a:rPr lang="es-PE" b="1" dirty="0"/>
              <a:t>¿Qué usuarios existen y cuáles valen la pena?</a:t>
            </a:r>
            <a:endParaRPr lang="es-PE" dirty="0"/>
          </a:p>
          <a:p>
            <a:r>
              <a:rPr lang="es-PE" dirty="0"/>
              <a:t>Revisar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/etc/passwd</a:t>
            </a:r>
            <a:r>
              <a:rPr lang="es-PE" dirty="0"/>
              <a:t> para identificar usuarios “reales” (con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/bin/bash</a:t>
            </a:r>
            <a:r>
              <a:rPr lang="es-PE" dirty="0"/>
              <a:t>) vs cuentas de servicio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/usr/sbin/nologin</a:t>
            </a:r>
            <a:r>
              <a:rPr lang="es-PE" dirty="0"/>
              <a:t>). </a:t>
            </a:r>
          </a:p>
          <a:p>
            <a:r>
              <a:rPr lang="es-PE" b="1" dirty="0"/>
              <a:t>¿La ruta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 o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Si el reto da contraseña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dirty="0"/>
              <a:t> (a root o a otro usuario). </a:t>
            </a:r>
          </a:p>
          <a:p>
            <a:r>
              <a:rPr lang="es-PE" dirty="0"/>
              <a:t>Si te dan acceso a admin sin password de root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dirty="0"/>
              <a:t>. </a:t>
            </a:r>
          </a:p>
          <a:p>
            <a:r>
              <a:rPr lang="es-PE" b="1" dirty="0"/>
              <a:t>Si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:</a:t>
            </a:r>
            <a:endParaRPr lang="es-PE" dirty="0"/>
          </a:p>
          <a:p>
            <a:r>
              <a:rPr lang="es-PE" dirty="0"/>
              <a:t>¿A qué usuario debo cambiar?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 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)</a:t>
            </a:r>
          </a:p>
          <a:p>
            <a:r>
              <a:rPr lang="es-PE" dirty="0"/>
              <a:t>¿Tengo la contraseña (me la dan) o tengo que conseguirla? </a:t>
            </a:r>
          </a:p>
          <a:p>
            <a:r>
              <a:rPr lang="es-PE" b="1" dirty="0"/>
              <a:t>Si no tengo contraseña: ¿hay leak de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/etc/shadow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Buscar el archivo del leak (en el módulo: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/challenge/shadow-leak</a:t>
            </a:r>
            <a:r>
              <a:rPr lang="es-PE" dirty="0"/>
              <a:t>) y crackear 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</a:t>
            </a:r>
            <a:r>
              <a:rPr lang="es-PE" dirty="0"/>
              <a:t>. </a:t>
            </a:r>
          </a:p>
          <a:p>
            <a:r>
              <a:rPr lang="es-PE" b="1" dirty="0"/>
              <a:t>Ya con el usuario correcto, ¿qué debo ejecutar para obtener flag?</a:t>
            </a:r>
            <a:endParaRPr lang="es-PE" dirty="0"/>
          </a:p>
          <a:p>
            <a:r>
              <a:rPr lang="es-PE" dirty="0"/>
              <a:t>A veces es “leer la flag” ya como root, y otras veces es correr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/challenge/run</a:t>
            </a:r>
            <a:r>
              <a:rPr lang="es-PE" dirty="0"/>
              <a:t> como el usuario requerido.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06421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5C14495A-25E0-98AB-C6B3-722FE788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919DD370-696C-9810-3969-F556BA5D7C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713A73E5-9228-DA50-FA13-DB0235EBD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5109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8F63D6A3-7C7A-70F6-3CBC-05AA0BA8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>
            <a:extLst>
              <a:ext uri="{FF2B5EF4-FFF2-40B4-BE49-F238E27FC236}">
                <a16:creationId xmlns:a16="http://schemas.microsoft.com/office/drawing/2014/main" id="{9FD05539-C781-5148-4F6B-0F12A5181E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>
            <a:extLst>
              <a:ext uri="{FF2B5EF4-FFF2-40B4-BE49-F238E27FC236}">
                <a16:creationId xmlns:a16="http://schemas.microsoft.com/office/drawing/2014/main" id="{96D13066-46BA-6650-B468-B6E4906045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6488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549064AE-61A1-C2C1-7497-057003D6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81230BAE-298E-742C-E3F4-553327B67B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6BFA8A9E-2756-A9A2-09EB-35E8613A65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2133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2EA3DBD2-A08C-B0E3-4232-59ACDF2D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80A9E216-D4C4-7E22-B8A6-4899325D0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ECAA4FDD-C0C5-0893-617D-5EFB8BA2B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252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2C0ADDAA-7730-0C29-7778-9C9D7505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425AD052-C930-67EC-7DB1-95662F7B16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23AB799F-DCF5-0EE5-BEA5-E0327A304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4661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C1817610-9BB3-9E73-56C7-8B03D1BD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D191E487-0BAC-33DA-FB96-F1F89CA175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4CE761C1-84BA-0BDF-DBF4-A49400773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¿Quién soy ahora mismo?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whoami</a:t>
            </a:r>
            <a:r>
              <a:rPr lang="es-PE" dirty="0"/>
              <a:t> (y mira tu prompt) para confirmar si eres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hacker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, etc. </a:t>
            </a:r>
          </a:p>
          <a:p>
            <a:r>
              <a:rPr lang="es-PE" b="1" dirty="0"/>
              <a:t>¿Qué usuarios existen y cuáles valen la pena?</a:t>
            </a:r>
            <a:endParaRPr lang="es-PE" dirty="0"/>
          </a:p>
          <a:p>
            <a:r>
              <a:rPr lang="es-PE" dirty="0"/>
              <a:t>Revisar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/etc/passwd</a:t>
            </a:r>
            <a:r>
              <a:rPr lang="es-PE" dirty="0"/>
              <a:t> para identificar usuarios “reales” (con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/bin/bash</a:t>
            </a:r>
            <a:r>
              <a:rPr lang="es-PE" dirty="0"/>
              <a:t>) vs cuentas de servicio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/usr/sbin/nologin</a:t>
            </a:r>
            <a:r>
              <a:rPr lang="es-PE" dirty="0"/>
              <a:t>). </a:t>
            </a:r>
          </a:p>
          <a:p>
            <a:r>
              <a:rPr lang="es-PE" b="1" dirty="0"/>
              <a:t>¿La ruta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 o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Si el reto da contraseña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dirty="0"/>
              <a:t> (a root o a otro usuario). </a:t>
            </a:r>
          </a:p>
          <a:p>
            <a:r>
              <a:rPr lang="es-PE" dirty="0"/>
              <a:t>Si te dan acceso a admin sin password de root → probablemente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</a:t>
            </a:r>
            <a:r>
              <a:rPr lang="es-PE" dirty="0"/>
              <a:t>. </a:t>
            </a:r>
          </a:p>
          <a:p>
            <a:r>
              <a:rPr lang="es-PE" b="1" dirty="0"/>
              <a:t>Si es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s-PE" b="1" dirty="0"/>
              <a:t>:</a:t>
            </a:r>
            <a:endParaRPr lang="es-PE" dirty="0"/>
          </a:p>
          <a:p>
            <a:r>
              <a:rPr lang="es-PE" dirty="0"/>
              <a:t>¿A qué usuario debo cambiar?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lang="es-PE" dirty="0"/>
              <a:t> 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zardus</a:t>
            </a:r>
            <a:r>
              <a:rPr lang="es-PE" dirty="0"/>
              <a:t>)</a:t>
            </a:r>
          </a:p>
          <a:p>
            <a:r>
              <a:rPr lang="es-PE" dirty="0"/>
              <a:t>¿Tengo la contraseña (me la dan) o tengo que conseguirla? </a:t>
            </a:r>
          </a:p>
          <a:p>
            <a:r>
              <a:rPr lang="es-PE" b="1" dirty="0"/>
              <a:t>Si no tengo contraseña: ¿hay leak de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/etc/shadow</a:t>
            </a:r>
            <a:r>
              <a:rPr lang="es-PE" b="1" dirty="0"/>
              <a:t>?</a:t>
            </a:r>
            <a:endParaRPr lang="es-PE" dirty="0"/>
          </a:p>
          <a:p>
            <a:r>
              <a:rPr lang="es-PE" dirty="0"/>
              <a:t>Buscar el archivo del leak (en el módulo: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/challenge/shadow-leak</a:t>
            </a:r>
            <a:r>
              <a:rPr lang="es-PE" dirty="0"/>
              <a:t>) y crackear con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</a:t>
            </a:r>
            <a:r>
              <a:rPr lang="es-PE" dirty="0"/>
              <a:t>. </a:t>
            </a:r>
          </a:p>
          <a:p>
            <a:r>
              <a:rPr lang="es-PE" b="1" dirty="0"/>
              <a:t>Ya con el usuario correcto, ¿qué debo ejecutar para obtener flag?</a:t>
            </a:r>
            <a:endParaRPr lang="es-PE" dirty="0"/>
          </a:p>
          <a:p>
            <a:r>
              <a:rPr lang="es-PE" dirty="0"/>
              <a:t>A veces es “leer la flag” ya como root, y otras veces es correr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/challenge/run</a:t>
            </a:r>
            <a:r>
              <a:rPr lang="es-PE" dirty="0"/>
              <a:t> como el usuario requerido.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3020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E59D7619-A482-157C-F2D1-90B553477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B0E466C1-C382-2723-1599-29E9A8C697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B89BDB45-F4F4-B169-7E9A-65796B74E2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4741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1027CF91-84D2-276E-48CB-6C2A8D8C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>
            <a:extLst>
              <a:ext uri="{FF2B5EF4-FFF2-40B4-BE49-F238E27FC236}">
                <a16:creationId xmlns:a16="http://schemas.microsoft.com/office/drawing/2014/main" id="{16727320-24E8-7EC5-367B-6CEB01BC2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>
            <a:extLst>
              <a:ext uri="{FF2B5EF4-FFF2-40B4-BE49-F238E27FC236}">
                <a16:creationId xmlns:a16="http://schemas.microsoft.com/office/drawing/2014/main" id="{EE4A8293-FFD2-240E-C303-55CF51409A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980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6DED722A-F249-FEEE-8FC3-9DC4A80C1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3B22D23A-CBC8-AAC1-F06D-674E6F554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85143EC0-5589-BBF6-5388-6613C2291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9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7553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C99F68C4-D0F1-E91D-39B0-D2434DB3F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4F3FCBDE-7F7C-91A6-8973-DC076B50FC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8E1A107D-378C-4787-1329-35967301EB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0964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CFBB29BD-CB66-ACF3-5A46-EF14D16AB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D708807D-3D65-163F-56EC-F9F0A9AEC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F6C32916-0809-947A-4A23-71A7C761C1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756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FA024565-3CE8-07FD-4A08-AD1362192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D6E9FF12-A981-26DA-019B-971A0CEAB4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54A0CB29-C492-F3A4-A829-5D838BE88A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1) Lee el enunciado y subraya la acción</a:t>
            </a:r>
            <a:endParaRPr lang="es-PE" dirty="0"/>
          </a:p>
          <a:p>
            <a:r>
              <a:rPr lang="es-PE" dirty="0"/>
              <a:t>¿Te piden </a:t>
            </a:r>
            <a:r>
              <a:rPr lang="es-PE" i="1" dirty="0"/>
              <a:t>leer</a:t>
            </a:r>
            <a:r>
              <a:rPr lang="es-PE" dirty="0"/>
              <a:t>, </a:t>
            </a:r>
            <a:r>
              <a:rPr lang="es-PE" i="1" dirty="0"/>
              <a:t>buscar</a:t>
            </a:r>
            <a:r>
              <a:rPr lang="es-PE" dirty="0"/>
              <a:t>, </a:t>
            </a:r>
            <a:r>
              <a:rPr lang="es-PE" i="1" dirty="0"/>
              <a:t>comparar</a:t>
            </a:r>
            <a:r>
              <a:rPr lang="es-PE" dirty="0"/>
              <a:t>, </a:t>
            </a:r>
            <a:r>
              <a:rPr lang="es-PE" i="1" dirty="0"/>
              <a:t>crear</a:t>
            </a:r>
            <a:r>
              <a:rPr lang="es-PE" dirty="0"/>
              <a:t>, </a:t>
            </a:r>
            <a:r>
              <a:rPr lang="es-PE" i="1" dirty="0"/>
              <a:t>mover</a:t>
            </a:r>
            <a:r>
              <a:rPr lang="es-PE" dirty="0"/>
              <a:t>, </a:t>
            </a:r>
            <a:r>
              <a:rPr lang="es-PE" i="1" dirty="0"/>
              <a:t>copiar</a:t>
            </a:r>
            <a:r>
              <a:rPr lang="es-PE" dirty="0"/>
              <a:t>, </a:t>
            </a:r>
            <a:r>
              <a:rPr lang="es-PE" i="1" dirty="0"/>
              <a:t>borrar</a:t>
            </a:r>
            <a:r>
              <a:rPr lang="es-PE" dirty="0"/>
              <a:t> o </a:t>
            </a:r>
            <a:r>
              <a:rPr lang="es-PE" i="1" dirty="0"/>
              <a:t>linkear</a:t>
            </a:r>
            <a:r>
              <a:rPr lang="es-PE" dirty="0"/>
              <a:t> algo?</a:t>
            </a:r>
          </a:p>
          <a:p>
            <a:r>
              <a:rPr lang="es-PE" b="1" dirty="0"/>
              <a:t>2) Ubícate primero (evita perderte)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 → ¿dónde estás?</a:t>
            </a:r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 → ¿qué hay aquí?</a:t>
            </a:r>
          </a:p>
          <a:p>
            <a:r>
              <a:rPr lang="es-PE" b="1" dirty="0"/>
              <a:t>3) Decide estrategia de ruta</a:t>
            </a:r>
            <a:endParaRPr lang="es-PE" dirty="0"/>
          </a:p>
          <a:p>
            <a:r>
              <a:rPr lang="es-PE" dirty="0"/>
              <a:t>Si no quieres depender del lugar: usa </a:t>
            </a:r>
            <a:r>
              <a:rPr lang="es-PE" b="1" dirty="0"/>
              <a:t>ruta absoluta</a:t>
            </a:r>
            <a:r>
              <a:rPr lang="es-PE" dirty="0"/>
              <a:t>.</a:t>
            </a:r>
          </a:p>
          <a:p>
            <a:r>
              <a:rPr lang="es-PE" dirty="0"/>
              <a:t>Si ya estás en el directorio: usa </a:t>
            </a:r>
            <a:r>
              <a:rPr lang="es-PE" b="1" dirty="0"/>
              <a:t>ruta relativa</a:t>
            </a:r>
            <a:r>
              <a:rPr lang="es-PE" dirty="0"/>
              <a:t>.</a:t>
            </a:r>
          </a:p>
          <a:p>
            <a:r>
              <a:rPr lang="es-PE" dirty="0"/>
              <a:t>Si es ejecutable en tu carpeta: recuerda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.</a:t>
            </a:r>
          </a:p>
          <a:p>
            <a:r>
              <a:rPr lang="es-PE" b="1" dirty="0"/>
              <a:t>4) Si el nombre del archivo NO es claro, descúbrelo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/ruta_probable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-a</a:t>
            </a:r>
            <a:r>
              <a:rPr lang="es-PE" dirty="0"/>
              <a:t> si sospechas archivo oculto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PE" dirty="0"/>
              <a:t>)</a:t>
            </a:r>
          </a:p>
          <a:p>
            <a:r>
              <a:rPr lang="es-PE" b="1" dirty="0"/>
              <a:t>5) Si NO sabes dónde está, encuéntralo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/ -name "flag" 2&gt;/dev/null</a:t>
            </a:r>
            <a:r>
              <a:rPr lang="es-PE" dirty="0"/>
              <a:t> (o desde el directorio base que te indiquen)</a:t>
            </a:r>
          </a:p>
          <a:p>
            <a:r>
              <a:rPr lang="es-PE" b="1" dirty="0"/>
              <a:t>6) Si la tarea es “leer la flag”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&lt;ruta&gt;</a:t>
            </a:r>
            <a:r>
              <a:rPr lang="es-PE" dirty="0"/>
              <a:t> y listo.</a:t>
            </a:r>
          </a:p>
          <a:p>
            <a:r>
              <a:rPr lang="es-PE" dirty="0"/>
              <a:t>Si el archivo es gigante: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"pwn" &lt;ruta&gt;</a:t>
            </a:r>
            <a:r>
              <a:rPr lang="es-PE" dirty="0"/>
              <a:t> (o el patrón que te pidan)</a:t>
            </a:r>
          </a:p>
          <a:p>
            <a:r>
              <a:rPr lang="es-PE" b="1" dirty="0"/>
              <a:t>7) Si la tarea es “buscar una línea entre miles”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"&lt;texto&gt;" &lt;archivo&gt;</a:t>
            </a:r>
            <a:endParaRPr lang="es-PE" dirty="0"/>
          </a:p>
          <a:p>
            <a:r>
              <a:rPr lang="es-PE" dirty="0"/>
              <a:t>Piensa: “¿qué palabra clave me están dando como pista?”</a:t>
            </a:r>
          </a:p>
          <a:p>
            <a:r>
              <a:rPr lang="es-PE" b="1" dirty="0"/>
              <a:t>8) Si la tarea es “hallar la diferencia”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 archivo1 archivo2</a:t>
            </a:r>
            <a:endParaRPr lang="es-PE" dirty="0"/>
          </a:p>
          <a:p>
            <a:r>
              <a:rPr lang="es-PE" dirty="0"/>
              <a:t>Enfócate en las líneas que aparecen como distintas.</a:t>
            </a:r>
          </a:p>
          <a:p>
            <a:r>
              <a:rPr lang="es-PE" b="1" dirty="0"/>
              <a:t>9) Si la tarea es manipular archivos</a:t>
            </a:r>
            <a:endParaRPr lang="es-PE" dirty="0"/>
          </a:p>
          <a:p>
            <a:r>
              <a:rPr lang="es-PE" dirty="0"/>
              <a:t>Crear: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nombre</a:t>
            </a:r>
            <a:endParaRPr lang="es-PE" dirty="0"/>
          </a:p>
          <a:p>
            <a:r>
              <a:rPr lang="es-PE" dirty="0"/>
              <a:t>Crear carpeta: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carpeta</a:t>
            </a:r>
            <a:endParaRPr lang="es-PE" dirty="0"/>
          </a:p>
          <a:p>
            <a:r>
              <a:rPr lang="es-PE" dirty="0"/>
              <a:t>Mover/renombrar: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 origen destino</a:t>
            </a:r>
            <a:endParaRPr lang="es-PE" dirty="0"/>
          </a:p>
          <a:p>
            <a:r>
              <a:rPr lang="es-PE" dirty="0"/>
              <a:t>Copiar: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origen destino</a:t>
            </a:r>
            <a:endParaRPr lang="es-PE" dirty="0"/>
          </a:p>
          <a:p>
            <a:r>
              <a:rPr lang="es-PE" dirty="0"/>
              <a:t>Borrar: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 archivo</a:t>
            </a:r>
            <a:endParaRPr lang="es-PE" dirty="0"/>
          </a:p>
          <a:p>
            <a:r>
              <a:rPr lang="es-PE" dirty="0"/>
              <a:t>Después de cada acción: </a:t>
            </a:r>
            <a:r>
              <a:rPr lang="es-PE" b="1" dirty="0"/>
              <a:t>verifica con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.</a:t>
            </a:r>
          </a:p>
          <a:p>
            <a:r>
              <a:rPr lang="es-PE" b="1" dirty="0"/>
              <a:t>10) Si la tarea es de symlinks</a:t>
            </a:r>
            <a:endParaRPr lang="es-PE" dirty="0"/>
          </a:p>
          <a:p>
            <a:r>
              <a:rPr lang="es-PE" dirty="0"/>
              <a:t>Crea: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ln -s origen link</a:t>
            </a:r>
            <a:endParaRPr lang="es-PE" dirty="0"/>
          </a:p>
          <a:p>
            <a:r>
              <a:rPr lang="es-PE" dirty="0"/>
              <a:t>Verifica: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link</a:t>
            </a:r>
            <a:r>
              <a:rPr lang="es-PE" dirty="0"/>
              <a:t> y/o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-l</a:t>
            </a:r>
            <a:endParaRPr lang="es-PE" dirty="0"/>
          </a:p>
          <a:p>
            <a:r>
              <a:rPr lang="es-PE" b="1" dirty="0"/>
              <a:t>11) Verificación final (antes de insistir 20 veces)</a:t>
            </a:r>
            <a:endParaRPr lang="es-PE" dirty="0"/>
          </a:p>
          <a:p>
            <a:r>
              <a:rPr lang="es-PE" dirty="0"/>
              <a:t>¿El archivo existe ahí?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endParaRPr lang="es-PE" dirty="0"/>
          </a:p>
          <a:p>
            <a:r>
              <a:rPr lang="es-PE" dirty="0"/>
              <a:t>¿Estoy en el lugar correcto?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endParaRPr lang="es-PE" dirty="0"/>
          </a:p>
          <a:p>
            <a:r>
              <a:rPr lang="es-PE" dirty="0"/>
              <a:t>¿Estoy usando el path correcto? (absoluto/relativo)</a:t>
            </a:r>
          </a:p>
          <a:p>
            <a:r>
              <a:rPr lang="es-PE" dirty="0"/>
              <a:t>¿Olvidé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 si era ejecutable?</a:t>
            </a:r>
          </a:p>
          <a:p>
            <a:r>
              <a:rPr lang="es-PE" b="1" dirty="0"/>
              <a:t>12) Regla de oro</a:t>
            </a:r>
            <a:endParaRPr lang="es-PE" dirty="0"/>
          </a:p>
          <a:p>
            <a:r>
              <a:rPr lang="es-PE" b="1" dirty="0"/>
              <a:t>Cada vez que algo falla</a:t>
            </a:r>
            <a:r>
              <a:rPr lang="es-PE" dirty="0"/>
              <a:t>, no adivines: </a:t>
            </a:r>
            <a:r>
              <a:rPr lang="es-PE" b="1" dirty="0"/>
              <a:t>observa</a:t>
            </a:r>
            <a:r>
              <a:rPr lang="es-PE" dirty="0"/>
              <a:t>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s-PE" dirty="0"/>
              <a:t>) y ajusta el path o el comando.</a:t>
            </a:r>
          </a:p>
        </p:txBody>
      </p:sp>
    </p:spTree>
    <p:extLst>
      <p:ext uri="{BB962C8B-B14F-4D97-AF65-F5344CB8AC3E}">
        <p14:creationId xmlns:p14="http://schemas.microsoft.com/office/powerpoint/2010/main" val="22702363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18D7D67E-C0B5-2962-4B10-59F56B768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EF958CC0-60C2-8749-4CA0-99A182A510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6C7B96F2-D71C-7B49-0823-38390E89B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2504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CAA26E44-0CAD-5F44-B69D-C9C579C5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7f9c668d6_0_28:notes">
            <a:extLst>
              <a:ext uri="{FF2B5EF4-FFF2-40B4-BE49-F238E27FC236}">
                <a16:creationId xmlns:a16="http://schemas.microsoft.com/office/drawing/2014/main" id="{C84C185A-8005-04F5-AA5B-CBDB19BC97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7f9c668d6_0_28:notes">
            <a:extLst>
              <a:ext uri="{FF2B5EF4-FFF2-40B4-BE49-F238E27FC236}">
                <a16:creationId xmlns:a16="http://schemas.microsoft.com/office/drawing/2014/main" id="{71CFA908-3A83-F15C-F20D-747B2186C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0531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A6B578E3-A215-CBCD-3DCF-AACBEBCF6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3717C313-C0CD-C68B-A644-C08D145598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4BFCE62C-70B7-3758-4B51-905AECBCDD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0060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5DAB0580-4DED-0253-2F40-E7DD3D78E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97FC1326-C842-4CA0-EE63-180EDB2FF6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86E85B22-D0D6-5E59-171B-337C4287E0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521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30F75EF7-2C41-30C7-A1D7-61B88430D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04A80C41-ECCA-518D-208F-B3EB0311E6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4A7645A6-064B-6B2D-30F9-576FF2437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8644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53646FE0-2C4A-25F9-F339-ABEF408A2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>
            <a:extLst>
              <a:ext uri="{FF2B5EF4-FFF2-40B4-BE49-F238E27FC236}">
                <a16:creationId xmlns:a16="http://schemas.microsoft.com/office/drawing/2014/main" id="{3D961921-CD3A-BC9D-1627-307F6FE24B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>
            <a:extLst>
              <a:ext uri="{FF2B5EF4-FFF2-40B4-BE49-F238E27FC236}">
                <a16:creationId xmlns:a16="http://schemas.microsoft.com/office/drawing/2014/main" id="{5F77CAC9-FC80-530B-F376-2D1253435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b="1" dirty="0"/>
              <a:t>1) Lee el enunciado y subraya la acción</a:t>
            </a:r>
            <a:endParaRPr lang="es-PE" dirty="0"/>
          </a:p>
          <a:p>
            <a:r>
              <a:rPr lang="es-PE" dirty="0"/>
              <a:t>¿Te piden </a:t>
            </a:r>
            <a:r>
              <a:rPr lang="es-PE" i="1" dirty="0"/>
              <a:t>leer</a:t>
            </a:r>
            <a:r>
              <a:rPr lang="es-PE" dirty="0"/>
              <a:t>, </a:t>
            </a:r>
            <a:r>
              <a:rPr lang="es-PE" i="1" dirty="0"/>
              <a:t>buscar</a:t>
            </a:r>
            <a:r>
              <a:rPr lang="es-PE" dirty="0"/>
              <a:t>, </a:t>
            </a:r>
            <a:r>
              <a:rPr lang="es-PE" i="1" dirty="0"/>
              <a:t>comparar</a:t>
            </a:r>
            <a:r>
              <a:rPr lang="es-PE" dirty="0"/>
              <a:t>, </a:t>
            </a:r>
            <a:r>
              <a:rPr lang="es-PE" i="1" dirty="0"/>
              <a:t>crear</a:t>
            </a:r>
            <a:r>
              <a:rPr lang="es-PE" dirty="0"/>
              <a:t>, </a:t>
            </a:r>
            <a:r>
              <a:rPr lang="es-PE" i="1" dirty="0"/>
              <a:t>mover</a:t>
            </a:r>
            <a:r>
              <a:rPr lang="es-PE" dirty="0"/>
              <a:t>, </a:t>
            </a:r>
            <a:r>
              <a:rPr lang="es-PE" i="1" dirty="0"/>
              <a:t>copiar</a:t>
            </a:r>
            <a:r>
              <a:rPr lang="es-PE" dirty="0"/>
              <a:t>, </a:t>
            </a:r>
            <a:r>
              <a:rPr lang="es-PE" i="1" dirty="0"/>
              <a:t>borrar</a:t>
            </a:r>
            <a:r>
              <a:rPr lang="es-PE" dirty="0"/>
              <a:t> o </a:t>
            </a:r>
            <a:r>
              <a:rPr lang="es-PE" i="1" dirty="0"/>
              <a:t>linkear</a:t>
            </a:r>
            <a:r>
              <a:rPr lang="es-PE" dirty="0"/>
              <a:t> algo?</a:t>
            </a:r>
          </a:p>
          <a:p>
            <a:r>
              <a:rPr lang="es-PE" b="1" dirty="0"/>
              <a:t>2) Ubícate primero (evita perderte)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 → ¿dónde estás?</a:t>
            </a:r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 → ¿qué hay aquí?</a:t>
            </a:r>
          </a:p>
          <a:p>
            <a:r>
              <a:rPr lang="es-PE" b="1" dirty="0"/>
              <a:t>3) Decide estrategia de ruta</a:t>
            </a:r>
            <a:endParaRPr lang="es-PE" dirty="0"/>
          </a:p>
          <a:p>
            <a:r>
              <a:rPr lang="es-PE" dirty="0"/>
              <a:t>Si no quieres depender del lugar: usa </a:t>
            </a:r>
            <a:r>
              <a:rPr lang="es-PE" b="1" dirty="0"/>
              <a:t>ruta absoluta</a:t>
            </a:r>
            <a:r>
              <a:rPr lang="es-PE" dirty="0"/>
              <a:t>.</a:t>
            </a:r>
          </a:p>
          <a:p>
            <a:r>
              <a:rPr lang="es-PE" dirty="0"/>
              <a:t>Si ya estás en el directorio: usa </a:t>
            </a:r>
            <a:r>
              <a:rPr lang="es-PE" b="1" dirty="0"/>
              <a:t>ruta relativa</a:t>
            </a:r>
            <a:r>
              <a:rPr lang="es-PE" dirty="0"/>
              <a:t>.</a:t>
            </a:r>
          </a:p>
          <a:p>
            <a:r>
              <a:rPr lang="es-PE" dirty="0"/>
              <a:t>Si es ejecutable en tu carpeta: recuerda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.</a:t>
            </a:r>
          </a:p>
          <a:p>
            <a:r>
              <a:rPr lang="es-PE" b="1" dirty="0"/>
              <a:t>4) Si el nombre del archivo NO es claro, descúbrelo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/ruta_probable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-a</a:t>
            </a:r>
            <a:r>
              <a:rPr lang="es-PE" dirty="0"/>
              <a:t> si sospechas archivo oculto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PE" dirty="0"/>
              <a:t>)</a:t>
            </a:r>
          </a:p>
          <a:p>
            <a:r>
              <a:rPr lang="es-PE" b="1" dirty="0"/>
              <a:t>5) Si NO sabes dónde está, encuéntralo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/ -name "flag" 2&gt;/dev/null</a:t>
            </a:r>
            <a:r>
              <a:rPr lang="es-PE" dirty="0"/>
              <a:t> (o desde el directorio base que te indiquen)</a:t>
            </a:r>
          </a:p>
          <a:p>
            <a:r>
              <a:rPr lang="es-PE" b="1" dirty="0"/>
              <a:t>6) Si la tarea es “leer la flag”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&lt;ruta&gt;</a:t>
            </a:r>
            <a:r>
              <a:rPr lang="es-PE" dirty="0"/>
              <a:t> y listo.</a:t>
            </a:r>
          </a:p>
          <a:p>
            <a:r>
              <a:rPr lang="es-PE" dirty="0"/>
              <a:t>Si el archivo es gigante: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"pwn" &lt;ruta&gt;</a:t>
            </a:r>
            <a:r>
              <a:rPr lang="es-PE" dirty="0"/>
              <a:t> (o el patrón que te pidan)</a:t>
            </a:r>
          </a:p>
          <a:p>
            <a:r>
              <a:rPr lang="es-PE" b="1" dirty="0"/>
              <a:t>7) Si la tarea es “buscar una línea entre miles”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grep "&lt;texto&gt;" &lt;archivo&gt;</a:t>
            </a:r>
            <a:endParaRPr lang="es-PE" dirty="0"/>
          </a:p>
          <a:p>
            <a:r>
              <a:rPr lang="es-PE" dirty="0"/>
              <a:t>Piensa: “¿qué palabra clave me están dando como pista?”</a:t>
            </a:r>
          </a:p>
          <a:p>
            <a:r>
              <a:rPr lang="es-PE" b="1" dirty="0"/>
              <a:t>8) Si la tarea es “hallar la diferencia”</a:t>
            </a:r>
            <a:endParaRPr lang="es-PE" dirty="0"/>
          </a:p>
          <a:p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 archivo1 archivo2</a:t>
            </a:r>
            <a:endParaRPr lang="es-PE" dirty="0"/>
          </a:p>
          <a:p>
            <a:r>
              <a:rPr lang="es-PE" dirty="0"/>
              <a:t>Enfócate en las líneas que aparecen como distintas.</a:t>
            </a:r>
          </a:p>
          <a:p>
            <a:r>
              <a:rPr lang="es-PE" b="1" dirty="0"/>
              <a:t>9) Si la tarea es manipular archivos</a:t>
            </a:r>
            <a:endParaRPr lang="es-PE" dirty="0"/>
          </a:p>
          <a:p>
            <a:r>
              <a:rPr lang="es-PE" dirty="0"/>
              <a:t>Crear: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nombre</a:t>
            </a:r>
            <a:endParaRPr lang="es-PE" dirty="0"/>
          </a:p>
          <a:p>
            <a:r>
              <a:rPr lang="es-PE" dirty="0"/>
              <a:t>Crear carpeta: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carpeta</a:t>
            </a:r>
            <a:endParaRPr lang="es-PE" dirty="0"/>
          </a:p>
          <a:p>
            <a:r>
              <a:rPr lang="es-PE" dirty="0"/>
              <a:t>Mover/renombrar: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 origen destino</a:t>
            </a:r>
            <a:endParaRPr lang="es-PE" dirty="0"/>
          </a:p>
          <a:p>
            <a:r>
              <a:rPr lang="es-PE" dirty="0"/>
              <a:t>Copiar: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origen destino</a:t>
            </a:r>
            <a:endParaRPr lang="es-PE" dirty="0"/>
          </a:p>
          <a:p>
            <a:r>
              <a:rPr lang="es-PE" dirty="0"/>
              <a:t>Borrar: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 archivo</a:t>
            </a:r>
            <a:endParaRPr lang="es-PE" dirty="0"/>
          </a:p>
          <a:p>
            <a:r>
              <a:rPr lang="es-PE" dirty="0"/>
              <a:t>Después de cada acción: </a:t>
            </a:r>
            <a:r>
              <a:rPr lang="es-PE" b="1" dirty="0"/>
              <a:t>verifica con </a:t>
            </a:r>
            <a:r>
              <a:rPr lang="es-PE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.</a:t>
            </a:r>
          </a:p>
          <a:p>
            <a:r>
              <a:rPr lang="es-PE" b="1" dirty="0"/>
              <a:t>10) Si la tarea es de symlinks</a:t>
            </a:r>
            <a:endParaRPr lang="es-PE" dirty="0"/>
          </a:p>
          <a:p>
            <a:r>
              <a:rPr lang="es-PE" dirty="0"/>
              <a:t>Crea: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ln -s origen link</a:t>
            </a:r>
            <a:endParaRPr lang="es-PE" dirty="0"/>
          </a:p>
          <a:p>
            <a:r>
              <a:rPr lang="es-PE" dirty="0"/>
              <a:t>Verifica: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link</a:t>
            </a:r>
            <a:r>
              <a:rPr lang="es-PE" dirty="0"/>
              <a:t> y/o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-l</a:t>
            </a:r>
            <a:endParaRPr lang="es-PE" dirty="0"/>
          </a:p>
          <a:p>
            <a:r>
              <a:rPr lang="es-PE" b="1" dirty="0"/>
              <a:t>11) Verificación final (antes de insistir 20 veces)</a:t>
            </a:r>
            <a:endParaRPr lang="es-PE" dirty="0"/>
          </a:p>
          <a:p>
            <a:r>
              <a:rPr lang="es-PE" dirty="0"/>
              <a:t>¿El archivo existe ahí?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endParaRPr lang="es-PE" dirty="0"/>
          </a:p>
          <a:p>
            <a:r>
              <a:rPr lang="es-PE" dirty="0"/>
              <a:t>¿Estoy en el lugar correcto? →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endParaRPr lang="es-PE" dirty="0"/>
          </a:p>
          <a:p>
            <a:r>
              <a:rPr lang="es-PE" dirty="0"/>
              <a:t>¿Estoy usando el path correcto? (absoluto/relativo)</a:t>
            </a:r>
          </a:p>
          <a:p>
            <a:r>
              <a:rPr lang="es-PE" dirty="0"/>
              <a:t>¿Olvidé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</a:t>
            </a:r>
            <a:r>
              <a:rPr lang="es-PE" dirty="0"/>
              <a:t> si era ejecutable?</a:t>
            </a:r>
          </a:p>
          <a:p>
            <a:r>
              <a:rPr lang="es-PE" b="1" dirty="0"/>
              <a:t>12) Regla de oro</a:t>
            </a:r>
            <a:endParaRPr lang="es-PE" dirty="0"/>
          </a:p>
          <a:p>
            <a:r>
              <a:rPr lang="es-PE" b="1" dirty="0"/>
              <a:t>Cada vez que algo falla</a:t>
            </a:r>
            <a:r>
              <a:rPr lang="es-PE" dirty="0"/>
              <a:t>, no adivines: </a:t>
            </a:r>
            <a:r>
              <a:rPr lang="es-PE" b="1" dirty="0"/>
              <a:t>observa</a:t>
            </a:r>
            <a:r>
              <a:rPr lang="es-PE" dirty="0"/>
              <a:t> (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pwd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s-PE" dirty="0"/>
              <a:t>, </a:t>
            </a:r>
            <a:r>
              <a:rPr lang="es-P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s-PE" dirty="0"/>
              <a:t>) y ajusta el path o el comando.</a:t>
            </a:r>
          </a:p>
        </p:txBody>
      </p:sp>
    </p:spTree>
    <p:extLst>
      <p:ext uri="{BB962C8B-B14F-4D97-AF65-F5344CB8AC3E}">
        <p14:creationId xmlns:p14="http://schemas.microsoft.com/office/powerpoint/2010/main" val="324157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F0164046-961C-4406-55C4-0A6948FB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f9c668d6_0_18:notes">
            <a:extLst>
              <a:ext uri="{FF2B5EF4-FFF2-40B4-BE49-F238E27FC236}">
                <a16:creationId xmlns:a16="http://schemas.microsoft.com/office/drawing/2014/main" id="{01AED752-6C08-8AC2-C62B-DD709894D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f9c668d6_0_18:notes">
            <a:extLst>
              <a:ext uri="{FF2B5EF4-FFF2-40B4-BE49-F238E27FC236}">
                <a16:creationId xmlns:a16="http://schemas.microsoft.com/office/drawing/2014/main" id="{EC7DE730-F8FE-C1F6-7CF0-211919078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79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7f9c668d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7f9c668d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 solo escribir “ </a:t>
            </a:r>
            <a:r>
              <a:rPr lang="es-ES" dirty="0" err="1"/>
              <a:t>hello</a:t>
            </a:r>
            <a:r>
              <a:rPr lang="es-ES" dirty="0"/>
              <a:t>”  es suficiente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4775CFDD-176A-C4E3-BEEB-674E1F98D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7f9c668d6_0_6:notes">
            <a:extLst>
              <a:ext uri="{FF2B5EF4-FFF2-40B4-BE49-F238E27FC236}">
                <a16:creationId xmlns:a16="http://schemas.microsoft.com/office/drawing/2014/main" id="{EA31D019-08CC-B4FD-0CA0-2A0E308F94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7f9c668d6_0_6:notes">
            <a:extLst>
              <a:ext uri="{FF2B5EF4-FFF2-40B4-BE49-F238E27FC236}">
                <a16:creationId xmlns:a16="http://schemas.microsoft.com/office/drawing/2014/main" id="{8A76610C-C8E5-4D5C-34FA-DDFD27D6BE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8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572000" cy="592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13525" y="1144250"/>
            <a:ext cx="5788800" cy="5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31025" y="2765300"/>
            <a:ext cx="62028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1788725" y="1761800"/>
            <a:ext cx="57888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605788" y="1846623"/>
            <a:ext cx="53772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038363" y="2448125"/>
            <a:ext cx="39609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7" name="Google Shape;47;p3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57200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2240150" y="3143327"/>
            <a:ext cx="51375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2"/>
          </p:nvPr>
        </p:nvSpPr>
        <p:spPr>
          <a:xfrm>
            <a:off x="2240150" y="1151940"/>
            <a:ext cx="51375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3"/>
          </p:nvPr>
        </p:nvSpPr>
        <p:spPr>
          <a:xfrm>
            <a:off x="1143250" y="2612625"/>
            <a:ext cx="4057200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143250" y="621240"/>
            <a:ext cx="4057200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457200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60450" y="1436713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"/>
          </p:nvPr>
        </p:nvSpPr>
        <p:spPr>
          <a:xfrm>
            <a:off x="2332550" y="1775113"/>
            <a:ext cx="31290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2"/>
          </p:nvPr>
        </p:nvSpPr>
        <p:spPr>
          <a:xfrm>
            <a:off x="2332550" y="1436725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2850125" y="241986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4"/>
          </p:nvPr>
        </p:nvSpPr>
        <p:spPr>
          <a:xfrm>
            <a:off x="3722225" y="2755463"/>
            <a:ext cx="31290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5"/>
          </p:nvPr>
        </p:nvSpPr>
        <p:spPr>
          <a:xfrm>
            <a:off x="3722225" y="241985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242875" y="340021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7"/>
          </p:nvPr>
        </p:nvSpPr>
        <p:spPr>
          <a:xfrm>
            <a:off x="5114975" y="3738593"/>
            <a:ext cx="31290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8"/>
          </p:nvPr>
        </p:nvSpPr>
        <p:spPr>
          <a:xfrm>
            <a:off x="5114975" y="340020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9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body" idx="1"/>
          </p:nvPr>
        </p:nvSpPr>
        <p:spPr>
          <a:xfrm>
            <a:off x="3306200" y="2227588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∗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37" name="Google Shape;337;p19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5" name="Google Shape;345;p19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8" name="Google Shape;348;p19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9" name="Google Shape;349;p19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51" name="Google Shape;351;p19"/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091200" y="2372263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53" name="Google Shape;353;p19"/>
          <p:cNvSpPr txBox="1">
            <a:spLocks noGrp="1"/>
          </p:cNvSpPr>
          <p:nvPr>
            <p:ph type="body" idx="3"/>
          </p:nvPr>
        </p:nvSpPr>
        <p:spPr>
          <a:xfrm>
            <a:off x="3739600" y="3164425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∗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2524600" y="330917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55" name="Google Shape;355;p19"/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0" name="Google Shape;430;p23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9_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4"/>
          <p:cNvSpPr/>
          <p:nvPr/>
        </p:nvSpPr>
        <p:spPr>
          <a:xfrm>
            <a:off x="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4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1" name="Google Shape;441;p24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Code"/>
              <a:buNone/>
              <a:defRPr sz="28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  <p:sldLayoutId id="2147483659" r:id="rId6"/>
    <p:sldLayoutId id="2147483665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>
            <a:spLocks noGrp="1"/>
          </p:cNvSpPr>
          <p:nvPr>
            <p:ph type="ctrTitle"/>
          </p:nvPr>
        </p:nvSpPr>
        <p:spPr>
          <a:xfrm>
            <a:off x="1413525" y="1144250"/>
            <a:ext cx="5788800" cy="5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Introducción</a:t>
            </a:r>
            <a:r>
              <a:rPr lang="en" dirty="0"/>
              <a:t> </a:t>
            </a:r>
            <a:r>
              <a:rPr lang="en" dirty="0">
                <a:solidFill>
                  <a:schemeClr val="accent2"/>
                </a:solidFill>
              </a:rPr>
              <a:t>al hacking</a:t>
            </a:r>
            <a:r>
              <a:rPr lang="en" dirty="0">
                <a:solidFill>
                  <a:schemeClr val="accent3"/>
                </a:solidFill>
              </a:rPr>
              <a:t>{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459" name="Google Shape;459;p27"/>
          <p:cNvSpPr txBox="1">
            <a:spLocks noGrp="1"/>
          </p:cNvSpPr>
          <p:nvPr>
            <p:ph type="subTitle" idx="1"/>
          </p:nvPr>
        </p:nvSpPr>
        <p:spPr>
          <a:xfrm>
            <a:off x="2231025" y="2765300"/>
            <a:ext cx="62028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Linux Fundamentals – @</a:t>
            </a:r>
            <a:r>
              <a:rPr lang="en" dirty="0" err="1"/>
              <a:t>btoroled</a:t>
            </a:r>
            <a:r>
              <a:rPr lang="en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 &amp; @</a:t>
            </a:r>
            <a:r>
              <a:rPr lang="en" dirty="0" err="1"/>
              <a:t>gabrielb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61" name="Google Shape;461;p27"/>
          <p:cNvSpPr txBox="1">
            <a:spLocks noGrp="1"/>
          </p:cNvSpPr>
          <p:nvPr>
            <p:ph type="subTitle" idx="2"/>
          </p:nvPr>
        </p:nvSpPr>
        <p:spPr>
          <a:xfrm>
            <a:off x="1788725" y="1761800"/>
            <a:ext cx="57888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For Beginners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lt2"/>
                </a:solidFill>
              </a:rPr>
              <a:t>Workshop</a:t>
            </a:r>
            <a:r>
              <a:rPr lang="en" dirty="0">
                <a:solidFill>
                  <a:schemeClr val="accent6"/>
                </a:solidFill>
              </a:rPr>
              <a:t>] 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462" name="Google Shape;462;p27"/>
          <p:cNvGrpSpPr/>
          <p:nvPr/>
        </p:nvGrpSpPr>
        <p:grpSpPr>
          <a:xfrm>
            <a:off x="1413525" y="1759900"/>
            <a:ext cx="506100" cy="2444350"/>
            <a:chOff x="1413525" y="1759900"/>
            <a:chExt cx="506100" cy="2444350"/>
          </a:xfrm>
        </p:grpSpPr>
        <p:cxnSp>
          <p:nvCxnSpPr>
            <p:cNvPr id="463" name="Google Shape;463;p27"/>
            <p:cNvCxnSpPr/>
            <p:nvPr/>
          </p:nvCxnSpPr>
          <p:spPr>
            <a:xfrm>
              <a:off x="1552225" y="1759900"/>
              <a:ext cx="0" cy="1763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4" name="Google Shape;464;p27"/>
            <p:cNvSpPr txBox="1"/>
            <p:nvPr/>
          </p:nvSpPr>
          <p:spPr>
            <a:xfrm>
              <a:off x="1413525" y="3557750"/>
              <a:ext cx="506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3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300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465" name="Google Shape;465;p27"/>
          <p:cNvSpPr txBox="1">
            <a:spLocks noGrp="1"/>
          </p:cNvSpPr>
          <p:nvPr>
            <p:ph type="subTitle" idx="1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466" name="Google Shape;466;p27"/>
          <p:cNvSpPr txBox="1">
            <a:spLocks noGrp="1"/>
          </p:cNvSpPr>
          <p:nvPr>
            <p:ph type="subTitle" idx="1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522EA3-903C-52EF-DD4A-0656E68B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7400002A-7FEB-9F3F-7691-D4AAF09F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>
            <a:extLst>
              <a:ext uri="{FF2B5EF4-FFF2-40B4-BE49-F238E27FC236}">
                <a16:creationId xmlns:a16="http://schemas.microsoft.com/office/drawing/2014/main" id="{EC550F4F-EA29-BCD8-0FCF-0BE72E649B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582700"/>
            <a:ext cx="7804363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by step de </a:t>
            </a:r>
            <a:r>
              <a:rPr lang="en" dirty="0">
                <a:solidFill>
                  <a:schemeClr val="accent2"/>
                </a:solidFill>
              </a:rPr>
              <a:t>‘PONDERING PATHS’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>
            <a:extLst>
              <a:ext uri="{FF2B5EF4-FFF2-40B4-BE49-F238E27FC236}">
                <a16:creationId xmlns:a16="http://schemas.microsoft.com/office/drawing/2014/main" id="{CAB52F03-5DD8-E94F-E662-0E6D83F281C2}"/>
              </a:ext>
            </a:extLst>
          </p:cNvPr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>
            <a:extLst>
              <a:ext uri="{FF2B5EF4-FFF2-40B4-BE49-F238E27FC236}">
                <a16:creationId xmlns:a16="http://schemas.microsoft.com/office/drawing/2014/main" id="{694B849C-D62A-B3D7-16F5-5CE42C8C6225}"/>
              </a:ext>
            </a:extLst>
          </p:cNvPr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>
            <a:extLst>
              <a:ext uri="{FF2B5EF4-FFF2-40B4-BE49-F238E27FC236}">
                <a16:creationId xmlns:a16="http://schemas.microsoft.com/office/drawing/2014/main" id="{8D753D4E-17EE-D1B2-8BE4-8F9B5C4AFBD4}"/>
              </a:ext>
            </a:extLst>
          </p:cNvPr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Aprender</a:t>
            </a:r>
            <a:r>
              <a:rPr lang="en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 a </a:t>
            </a: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ubicarte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>
            <a:extLst>
              <a:ext uri="{FF2B5EF4-FFF2-40B4-BE49-F238E27FC236}">
                <a16:creationId xmlns:a16="http://schemas.microsoft.com/office/drawing/2014/main" id="{F27A651D-1C48-1070-5C51-B01F9576F0F4}"/>
              </a:ext>
            </a:extLst>
          </p:cNvPr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>
            <a:extLst>
              <a:ext uri="{FF2B5EF4-FFF2-40B4-BE49-F238E27FC236}">
                <a16:creationId xmlns:a16="http://schemas.microsoft.com/office/drawing/2014/main" id="{834097DE-0FBF-993D-95C1-5A01149C1F5D}"/>
              </a:ext>
            </a:extLst>
          </p:cNvPr>
          <p:cNvSpPr txBox="1"/>
          <p:nvPr/>
        </p:nvSpPr>
        <p:spPr>
          <a:xfrm>
            <a:off x="3326925" y="1984008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Piensa en </a:t>
            </a:r>
            <a:r>
              <a:rPr lang="es-ES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Paths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>
            <a:extLst>
              <a:ext uri="{FF2B5EF4-FFF2-40B4-BE49-F238E27FC236}">
                <a16:creationId xmlns:a16="http://schemas.microsoft.com/office/drawing/2014/main" id="{FE06FEC3-DE2A-F911-52A4-EE2158DD1739}"/>
              </a:ext>
            </a:extLst>
          </p:cNvPr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>
            <a:extLst>
              <a:ext uri="{FF2B5EF4-FFF2-40B4-BE49-F238E27FC236}">
                <a16:creationId xmlns:a16="http://schemas.microsoft.com/office/drawing/2014/main" id="{62E8B689-2981-2EFD-D04C-209ADAA21701}"/>
              </a:ext>
            </a:extLst>
          </p:cNvPr>
          <p:cNvSpPr txBox="1"/>
          <p:nvPr/>
        </p:nvSpPr>
        <p:spPr>
          <a:xfrm>
            <a:off x="3764225" y="2706567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Ejecuta correctamente</a:t>
            </a:r>
          </a:p>
        </p:txBody>
      </p:sp>
      <p:sp>
        <p:nvSpPr>
          <p:cNvPr id="642" name="Google Shape;642;p34">
            <a:extLst>
              <a:ext uri="{FF2B5EF4-FFF2-40B4-BE49-F238E27FC236}">
                <a16:creationId xmlns:a16="http://schemas.microsoft.com/office/drawing/2014/main" id="{283819F6-8C09-8B64-F0E7-D113EAD2E326}"/>
              </a:ext>
            </a:extLst>
          </p:cNvPr>
          <p:cNvSpPr txBox="1"/>
          <p:nvPr/>
        </p:nvSpPr>
        <p:spPr>
          <a:xfrm>
            <a:off x="2924775" y="342912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Step 04</a:t>
            </a:r>
            <a:endParaRPr sz="2000">
              <a:solidFill>
                <a:schemeClr val="accen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3" name="Google Shape;643;p34">
            <a:extLst>
              <a:ext uri="{FF2B5EF4-FFF2-40B4-BE49-F238E27FC236}">
                <a16:creationId xmlns:a16="http://schemas.microsoft.com/office/drawing/2014/main" id="{6E7E54FC-C99E-9E31-A0AB-03DE7E216300}"/>
              </a:ext>
            </a:extLst>
          </p:cNvPr>
          <p:cNvSpPr txBox="1"/>
          <p:nvPr/>
        </p:nvSpPr>
        <p:spPr>
          <a:xfrm>
            <a:off x="4183275" y="3429125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Atajos y </a:t>
            </a: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verificación</a:t>
            </a:r>
            <a:r>
              <a:rPr lang="en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rápida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>
            <a:extLst>
              <a:ext uri="{FF2B5EF4-FFF2-40B4-BE49-F238E27FC236}">
                <a16:creationId xmlns:a16="http://schemas.microsoft.com/office/drawing/2014/main" id="{2E0174A6-11B9-D1F1-397B-1A222DEA7E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>
            <a:extLst>
              <a:ext uri="{FF2B5EF4-FFF2-40B4-BE49-F238E27FC236}">
                <a16:creationId xmlns:a16="http://schemas.microsoft.com/office/drawing/2014/main" id="{D718DC4B-78C2-D79F-676E-53D673C631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>
            <a:extLst>
              <a:ext uri="{FF2B5EF4-FFF2-40B4-BE49-F238E27FC236}">
                <a16:creationId xmlns:a16="http://schemas.microsoft.com/office/drawing/2014/main" id="{14E36E6E-48A0-B99D-764B-0E11CD26E831}"/>
              </a:ext>
            </a:extLst>
          </p:cNvPr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>
            <a:extLst>
              <a:ext uri="{FF2B5EF4-FFF2-40B4-BE49-F238E27FC236}">
                <a16:creationId xmlns:a16="http://schemas.microsoft.com/office/drawing/2014/main" id="{C62470FE-373B-188C-05FE-8651B7CB8D03}"/>
              </a:ext>
            </a:extLst>
          </p:cNvPr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>
            <a:extLst>
              <a:ext uri="{FF2B5EF4-FFF2-40B4-BE49-F238E27FC236}">
                <a16:creationId xmlns:a16="http://schemas.microsoft.com/office/drawing/2014/main" id="{4482C78E-C294-0265-52A0-DA5B82EDC6FB}"/>
              </a:ext>
            </a:extLst>
          </p:cNvPr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>
            <a:extLst>
              <a:ext uri="{FF2B5EF4-FFF2-40B4-BE49-F238E27FC236}">
                <a16:creationId xmlns:a16="http://schemas.microsoft.com/office/drawing/2014/main" id="{56130939-0A85-CB5B-4CF8-FA7FC4E974F8}"/>
              </a:ext>
            </a:extLst>
          </p:cNvPr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>
            <a:extLst>
              <a:ext uri="{FF2B5EF4-FFF2-40B4-BE49-F238E27FC236}">
                <a16:creationId xmlns:a16="http://schemas.microsoft.com/office/drawing/2014/main" id="{C90C3598-91BE-EF8E-8FB2-AF17CCB02236}"/>
              </a:ext>
            </a:extLst>
          </p:cNvPr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>
            <a:extLst>
              <a:ext uri="{FF2B5EF4-FFF2-40B4-BE49-F238E27FC236}">
                <a16:creationId xmlns:a16="http://schemas.microsoft.com/office/drawing/2014/main" id="{4AB09329-6BFF-0734-B480-F2A30FA4D060}"/>
              </a:ext>
            </a:extLst>
          </p:cNvPr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>
            <a:extLst>
              <a:ext uri="{FF2B5EF4-FFF2-40B4-BE49-F238E27FC236}">
                <a16:creationId xmlns:a16="http://schemas.microsoft.com/office/drawing/2014/main" id="{207559CE-9B2A-6E90-91E3-6430A8E16E0E}"/>
              </a:ext>
            </a:extLst>
          </p:cNvPr>
          <p:cNvCxnSpPr/>
          <p:nvPr/>
        </p:nvCxnSpPr>
        <p:spPr>
          <a:xfrm>
            <a:off x="1337875" y="3721325"/>
            <a:ext cx="1587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4">
            <a:extLst>
              <a:ext uri="{FF2B5EF4-FFF2-40B4-BE49-F238E27FC236}">
                <a16:creationId xmlns:a16="http://schemas.microsoft.com/office/drawing/2014/main" id="{732E22C3-5D5A-9136-729F-21F8695C242D}"/>
              </a:ext>
            </a:extLst>
          </p:cNvPr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BA49CA-EC83-BEBD-7C82-FE887F509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A319D182-20B4-91D2-BCE4-86B129678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D141FF80-F469-1F88-0089-4C7EEA64E65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85030" y="1200507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Un </a:t>
            </a:r>
            <a:r>
              <a:rPr lang="es-PE" sz="1200" b="1" dirty="0"/>
              <a:t>path</a:t>
            </a:r>
            <a:r>
              <a:rPr lang="es-PE" sz="1200" dirty="0"/>
              <a:t> es la “dirección” que se usa para ubicar un archivo o carpeta dentro del sistema de archivos de Linux. Se escribe separando niveles con </a:t>
            </a:r>
            <a:r>
              <a:rPr lang="es-PE" dirty="0"/>
              <a:t>/</a:t>
            </a:r>
            <a:r>
              <a:rPr lang="es-PE" sz="1200" dirty="0"/>
              <a:t>, por ejemplo: </a:t>
            </a:r>
            <a:r>
              <a:rPr lang="es-PE" dirty="0"/>
              <a:t>/home/hacker/descargas</a:t>
            </a:r>
            <a:r>
              <a:rPr lang="es-PE" sz="1200" dirty="0"/>
              <a:t>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8042A331-787E-5935-5B55-8B83E44AF1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7403" y="3232347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El sistema de archivos en Linux es un </a:t>
            </a:r>
            <a:r>
              <a:rPr lang="es-PE" b="1" dirty="0"/>
              <a:t>árbol</a:t>
            </a:r>
            <a:r>
              <a:rPr lang="es-PE" dirty="0"/>
              <a:t> donde todo cuelga de un punto inicial llamado </a:t>
            </a:r>
            <a:r>
              <a:rPr lang="es-PE" b="1" dirty="0"/>
              <a:t>raíz</a:t>
            </a:r>
            <a:r>
              <a:rPr lang="es-PE" dirty="0"/>
              <a:t> /. A diferencia de Windows (con C:\, D:\), en Linux existe </a:t>
            </a:r>
            <a:r>
              <a:rPr lang="es-PE" b="1" dirty="0"/>
              <a:t>un solo árbol principal</a:t>
            </a:r>
            <a:r>
              <a:rPr lang="es-PE" dirty="0"/>
              <a:t>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28B2C377-4977-E4D8-3792-4C7679F72B8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561515"/>
            <a:ext cx="7756519" cy="475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 fontAlgn="b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2"/>
                </a:solidFill>
              </a:rPr>
              <a:t> &lt;¿</a:t>
            </a:r>
            <a:r>
              <a:rPr lang="es-PE" sz="2000" dirty="0">
                <a:solidFill>
                  <a:schemeClr val="accent2"/>
                </a:solidFill>
              </a:rPr>
              <a:t>Qué es la estructura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accent2"/>
                </a:solidFill>
              </a:rPr>
              <a:t>del sistema de archivos? </a:t>
            </a:r>
            <a:r>
              <a:rPr lang="en" sz="2000" dirty="0">
                <a:solidFill>
                  <a:schemeClr val="accent2"/>
                </a:solidFill>
              </a:rPr>
              <a:t>/2&gt;</a:t>
            </a:r>
            <a:r>
              <a:rPr lang="en" sz="2000" dirty="0">
                <a:solidFill>
                  <a:schemeClr val="lt1"/>
                </a:solidFill>
              </a:rPr>
              <a:t> </a:t>
            </a:r>
            <a:r>
              <a:rPr lang="en" sz="2400" dirty="0">
                <a:solidFill>
                  <a:schemeClr val="accent6"/>
                </a:solidFill>
              </a:rPr>
              <a:t>{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6BE73E56-68DC-81CA-C9A0-B739DA9B7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</a:t>
            </a:r>
            <a:r>
              <a:rPr lang="es-PE" dirty="0"/>
              <a:t>¿Qué es un PATH?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FBF592A0-E2ED-1062-ED43-E42A5945BAA0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2470E189-2446-7AF0-9031-DBF4C4275F91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DD27E420-0255-8840-5FCF-AAC4257F7DC3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C0C0B517-7858-B4CA-36CC-36C6538D83E4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098BEB2C-1489-CD28-C3E8-0E957D52B8AB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3F816266-58F2-5879-BFE1-612508A962AD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EC95BE54-86B9-5616-8717-9BCD98E4440D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5AE4543C-D88A-3600-2F93-6E23FC9B9C69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4ED6DC85-28D0-ACF9-372A-64B138D4DF49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5A1100A6-1E2A-E7CD-9BE8-36071B038EA0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BD2DF507-3BAF-19D0-12C9-58F79E9FA895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1D088454-8555-80DA-091C-5C93617F4281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68F93F95-883E-6E88-5DA5-99E66A1D64FC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A63CA32E-2BDC-A37E-80E0-072ED4DD94C5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52DB8DDC-AD10-3EAD-C8D4-5931DF8EEFFC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8097444E-9182-0D75-69EC-3F8240901123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8321D17A-45A5-8E8F-E449-5C24E1C26F6D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D0EF9D2B-1D58-F16C-B292-88F35D9006EA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E3D95F21-12BD-9B7E-D271-7473A53CABF1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BC9C7267-00F7-717C-44FF-889981B74809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4EB0DCC1-6F37-E987-5724-3DF60E182C1F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E0E52E3D-CDA2-9741-CA5F-5A6037B73D86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46040C3E-DE38-48EF-A268-1CBBEABB71F0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1D003C39-1B76-25E1-7F99-2BF6E5BF6C85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A34B6A04-9764-7FE6-62E5-45704FDB1180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9422D730-AB82-2DC7-9788-2D552E7E8AE2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1D37BA0B-608B-BD84-D832-AAA0FBDE4C5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4BC62066-B2BA-8D48-C17E-D097F12F4D8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CACFEBD7-32E7-1094-DF9C-C6B07C4435F7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04334E81-E98C-41C0-94EC-F206809F8B4B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E608CAD1-55E3-4D95-3593-B28A68AC1DB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F5096BAC-B78A-B4CE-1651-396D279C61F3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EF7ED7D6-0467-1E41-CC3D-7B6031861E63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90E5D34E-F2B6-BFE5-AAD9-D78C79A6828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69DAB7A9-0105-314A-C4C4-055987F8D681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62F6B18B-C857-D8D6-1AFA-0AD83F847098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BE60856E-4695-2E01-A1D9-EA1DC1ED9FBA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EC23553E-149F-FF37-1826-586114AF6BB1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CF35575B-BF87-D346-C7C7-134CD696DBD9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4813E273-8B16-0540-A04E-EB90FCFAE4B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976421C-B3CD-6D16-2DC0-46F8F6DB2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1554302A-4887-EDC1-EF85-4CE0FA95A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683129BF-2DD5-A7FB-6D0A-998FCEE2F4D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91461"/>
            <a:ext cx="6271744" cy="1046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Una </a:t>
            </a:r>
            <a:r>
              <a:rPr lang="es-PE" sz="1200" b="1" dirty="0"/>
              <a:t>ruta absoluta</a:t>
            </a:r>
            <a:r>
              <a:rPr lang="es-PE" sz="1200" dirty="0"/>
              <a:t> empieza con </a:t>
            </a:r>
            <a:r>
              <a:rPr lang="es-PE" dirty="0"/>
              <a:t>/</a:t>
            </a:r>
            <a:r>
              <a:rPr lang="es-PE" sz="1200" dirty="0"/>
              <a:t> y apunta al mismo lugar sin importar dónde estés (ej: </a:t>
            </a:r>
            <a:r>
              <a:rPr lang="es-PE" dirty="0"/>
              <a:t>/challenge/run</a:t>
            </a:r>
            <a:r>
              <a:rPr lang="es-PE" sz="1200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Una </a:t>
            </a:r>
            <a:r>
              <a:rPr lang="es-PE" sz="1200" b="1" dirty="0"/>
              <a:t>ruta relativa</a:t>
            </a:r>
            <a:r>
              <a:rPr lang="es-PE" sz="1200" dirty="0"/>
              <a:t> no empieza con / y se interpreta desde tu ubicación actual (ej: challenge/run), por eso cambia según tu directorio.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33AF6C65-1EC5-8F78-34A4-8D6B9A12A8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40149" y="3143327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El CWD (Current Working Directory) es el lugar del árbol donde “estás parado” en este momento. Afecta directamente cómo funcionan las rutas relativas, porque esas rutas se calculan desde tu CWD.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7BB14048-CACA-65ED-170E-0A35E0AE4E9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561515"/>
            <a:ext cx="7756519" cy="475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 fontAlgn="b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</a:rPr>
              <a:t> &lt;¿</a:t>
            </a:r>
            <a:r>
              <a:rPr lang="es-PE" sz="2400" dirty="0">
                <a:solidFill>
                  <a:schemeClr val="accent2"/>
                </a:solidFill>
              </a:rPr>
              <a:t>Comó se donde estoy?</a:t>
            </a:r>
            <a:r>
              <a:rPr lang="en" sz="2400" dirty="0">
                <a:solidFill>
                  <a:schemeClr val="accent2"/>
                </a:solidFill>
              </a:rPr>
              <a:t>/4&gt;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r>
              <a:rPr lang="en" sz="2400" dirty="0">
                <a:solidFill>
                  <a:schemeClr val="accent6"/>
                </a:solidFill>
              </a:rPr>
              <a:t>{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BE879A7D-5FE7-F6C3-0063-8F8C836D34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729188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</a:t>
            </a:r>
            <a:r>
              <a:rPr lang="es-PE" dirty="0"/>
              <a:t>¿Qué es un PATH abs vs una PATH relativo?/3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C3EEEDCE-27E6-0389-940F-69C16E319176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56BDFC87-ECEE-CD55-6187-BD2A7F8CD384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F455AF33-338A-942E-37EC-D1FE6248BCE3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EB86496F-4E7B-601C-85E8-D378E10DBC4F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179A2647-C565-28C9-E9DF-0FD899411441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C2351BDC-54A5-62A3-DBBE-A9CB9B4EFFAE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D7D0B788-01A0-51BE-53B0-9CA88D67F8F9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3030AEEA-88D3-A0F2-CB5A-E63B3E06A8EF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D1554058-8FE2-C943-1E99-03FB101F5D34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993CEA0C-4C52-CA60-F750-5F7768DDF0F0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B0AAE414-7C0E-EAB9-6A5C-29A9A42A2EEA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C6DF8629-5CD1-273F-2037-21FCCB7CBA58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17F4AAE1-23F9-C989-1915-32B99FFE51F9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20D945DF-96A1-B1DB-0082-1B5C32847AE3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D3AC3594-8D50-0F1D-6702-D3306BFCAB81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E7F91C8A-8E73-6390-B3F2-BBF096A295BF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8E17D651-EE6F-5145-93B6-CB986E35252C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96B45822-93C7-EE78-F1DE-CE9A30262CEE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BF64AA01-1F9B-B1E3-1DC7-3043DA34130A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8864CEA5-E974-EB33-A357-D6CCE07A351D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D4D8F77F-CCF5-3540-EC7A-5BB87E7A4B7A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3A15298B-1414-B96C-1A72-151422DDC054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C93B167B-9861-6014-6EAD-932F60050C56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DD945307-5A20-6DBA-6DDE-F1DB7FFB05F8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1A35A98A-77A9-0A58-90AF-4278229D41B4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B5C0C3FF-4C97-36D9-EE35-313DF90B2F5F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64EC688D-FF05-A2C8-867F-4680122FFDB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75CAF3C4-B956-567A-A6CF-62435401C26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D22A2077-9E6D-F6FD-D508-BB59C2C5D081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7592DE09-5D1E-29BB-3603-6957E512ED83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3505389A-8CD2-14C7-C160-3FAF72A89E0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01E575CE-044C-D173-1F59-4754D504E9C0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73188F30-5D35-2393-310E-3A1C29F86D31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DC5C921F-6243-5508-09BA-B12A06C67B91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A892B84B-BF0C-786E-82AA-3E40F4895E9E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386ABA6C-74C1-A8C1-86CD-650145A74B30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77BE259C-0A1E-5349-A9B6-260500D6177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D3CF6F67-270E-63E5-A0F3-AEA39C9B2E26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0E769DBB-A5E9-42AC-F26E-BCAC729F58F6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B974F4EF-B7C5-0EDC-AA39-2365142F2DD7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7243D38-D5D1-3E7F-DF76-1D42DC7A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4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0E8AFA38-20A9-3AB9-757B-6E8BBF0C0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8C954407-C844-5A33-BF1E-F6AFF08C9BF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17868"/>
            <a:ext cx="6271744" cy="1046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PE" sz="1200" dirty="0"/>
              <a:t>Son comandos que te ayudan a saber dónde estás y qué hay alrededor: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b="1" i="1" dirty="0"/>
              <a:t>pwd</a:t>
            </a:r>
            <a:r>
              <a:rPr lang="es-PE" sz="1200" dirty="0"/>
              <a:t> muestra tu directorio actual.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b="1" i="1" dirty="0"/>
              <a:t>ls</a:t>
            </a:r>
            <a:r>
              <a:rPr lang="es-PE" sz="1200" dirty="0"/>
              <a:t> lista el contenido del directorio.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b="1" i="1" dirty="0"/>
              <a:t>cd</a:t>
            </a:r>
            <a:r>
              <a:rPr lang="es-PE" sz="1200" dirty="0"/>
              <a:t> te mueve a otro directorio.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5705AD8A-2A4D-B9DD-9973-BFD9E407BE1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40149" y="3143326"/>
            <a:ext cx="5989449" cy="963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Son atajos dentro de paths:</a:t>
            </a:r>
          </a:p>
          <a:p>
            <a:pPr marL="0" lvl="0" indent="0"/>
            <a:r>
              <a:rPr lang="es-PE" dirty="0"/>
              <a:t>. significa “este directorio” (el actual).</a:t>
            </a:r>
          </a:p>
          <a:p>
            <a:pPr marL="0" lvl="0" indent="0"/>
            <a:r>
              <a:rPr lang="es-PE" dirty="0"/>
              <a:t>.. significa “el directorio padre” (sube un nivel).</a:t>
            </a:r>
          </a:p>
          <a:p>
            <a:pPr marL="0" lvl="0" indent="0"/>
            <a:r>
              <a:rPr lang="es-PE" dirty="0"/>
              <a:t>Puedes combinarlos para subir varios niveles, por ejemplo: ../../. 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09CFD2DE-C365-8899-E85B-2C150575385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561515"/>
            <a:ext cx="7756519" cy="475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 fontAlgn="b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</a:rPr>
              <a:t> &lt;¿</a:t>
            </a:r>
            <a:r>
              <a:rPr lang="es-PE" sz="2400" dirty="0">
                <a:solidFill>
                  <a:schemeClr val="accent2"/>
                </a:solidFill>
              </a:rPr>
              <a:t>Qué son las entradas especiales?</a:t>
            </a:r>
            <a:r>
              <a:rPr lang="en" sz="2400" dirty="0">
                <a:solidFill>
                  <a:schemeClr val="accent2"/>
                </a:solidFill>
              </a:rPr>
              <a:t>/6&gt;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r>
              <a:rPr lang="en" sz="2400" dirty="0">
                <a:solidFill>
                  <a:schemeClr val="accent6"/>
                </a:solidFill>
              </a:rPr>
              <a:t>{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91E3A28A-7F82-85E3-3575-529B157C8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8" y="729188"/>
            <a:ext cx="722465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</a:t>
            </a:r>
            <a:r>
              <a:rPr lang="es-PE" dirty="0"/>
              <a:t>¿CMD basicos para ubicarme?/5</a:t>
            </a:r>
            <a:r>
              <a:rPr lang="en" dirty="0"/>
              <a:t>&gt;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414A523D-FBA9-C088-04FA-29863A13C893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9DB4D859-CAE8-6888-2CC5-E8E2826829EE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C7572ABE-D775-44B0-1C2A-6D5A0D0F155E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752F92D5-D47E-C610-6FF7-6D2CD6020EB0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C4BB9EB9-E63F-58E6-F23F-3DF4D1D23AF2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DBFC73B0-D0DF-25D1-300B-06DF76E9E213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278CBFD7-A20C-29B5-620E-D1A3DFFD25BA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4B75E01A-8091-9A55-CB51-3A8684CD4009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BC50E3E3-9B89-7133-AEC6-8E69523D0B38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07F727E9-071A-45D9-B63E-A73F8D5E94DA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C6433CBB-114C-F8B3-E23C-AF9BABB51011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32980B6A-4D8F-A46D-1248-16A59BBB8E72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103D1EEB-5E26-1DFE-4466-6526CC567641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DA5992B7-A0E3-0F36-B9AD-AF036BF22085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3A139635-6103-BE17-4301-DF247AD9A360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3E8C311E-D380-F13C-AE9B-F12CBA696372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78D483CE-052B-C030-79DD-C2FE00396EB1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836FE666-5A68-97B6-B57B-436B18F7F580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3A21D880-344E-3D9F-7D59-ECB4CD81CD11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1D97E1D6-5C72-4F9C-4D8A-CB7F33EB2A87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1BFE6258-5474-6274-A915-B60D58D9F4BF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22E668AC-C506-DEA1-F4D2-BA61AE942183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136E461B-CA51-C716-6252-44FA5CF08B1F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304D12D7-DA01-A27B-5742-76288DA6E531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2C0BC849-40E5-ECA1-8F02-F5CE5259DC09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42C808A2-6455-886B-2AC6-DB1D828BC2C1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DD1597AC-B9CE-F2D7-D580-5CDE11728AB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354310EA-72CC-ADFD-33CB-113ECE37985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3B27C470-B69D-5987-34B2-D0AF10DFC0D3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64E4A5E9-D8E1-83C7-ED14-9EA28D2C6611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A79C101A-AD97-9463-53A1-01694B2082D9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649D450A-E5F6-B8EA-3326-CF62BA611154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2A7F86AB-AFD7-A9B0-30DA-D8F68EE38537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45A4A87D-835F-0E36-0FB6-57554EA099B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2108646B-DBAF-3FDD-DF98-A93952617B5A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00873483-AA41-FED8-ED48-6F3222B9A0DB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CAA03489-9158-0EBB-233F-756FB0746AD5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A027AC6D-4EDE-E3B0-59A3-E12276D00860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78C0C91A-7E20-7BF0-8A55-3AF2319786B2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5336D43A-7B43-8816-E57C-834880349353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85AAA9C-5FC5-8DE2-0237-A7A3C422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6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/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“Estar” implica moverte con </a:t>
            </a:r>
            <a:r>
              <a:rPr lang="es-PE" dirty="0"/>
              <a:t>cd</a:t>
            </a:r>
            <a:r>
              <a:rPr lang="es-PE" sz="1200" dirty="0"/>
              <a:t> para que tu CWD cambie. “Apuntar” es usar un path para ejecutar o acceder a algo sin moverte. </a:t>
            </a:r>
          </a:p>
          <a:p>
            <a:pPr marL="0" indent="0"/>
            <a:r>
              <a:rPr lang="es-PE" sz="1200" dirty="0"/>
              <a:t>Ejemplo: </a:t>
            </a:r>
            <a:r>
              <a:rPr lang="es-PE" dirty="0"/>
              <a:t>cd /challenge</a:t>
            </a:r>
            <a:r>
              <a:rPr lang="es-PE" sz="1200" dirty="0"/>
              <a:t> (te mueves) vs </a:t>
            </a:r>
            <a:r>
              <a:rPr lang="es-PE" dirty="0"/>
              <a:t>/challenge/run</a:t>
            </a:r>
            <a:r>
              <a:rPr lang="es-PE" sz="1200" dirty="0"/>
              <a:t> (apuntas y ejecutas desde donde estés).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/>
          <p:cNvSpPr txBox="1">
            <a:spLocks noGrp="1"/>
          </p:cNvSpPr>
          <p:nvPr>
            <p:ph type="subTitle" idx="1"/>
          </p:nvPr>
        </p:nvSpPr>
        <p:spPr>
          <a:xfrm>
            <a:off x="2237403" y="3288195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b="1" dirty="0"/>
              <a:t>./</a:t>
            </a:r>
            <a:r>
              <a:rPr lang="es-PE" dirty="0"/>
              <a:t> significa “en este directorio”. Si un ejecutable está en tu carpeta actual, normalmente lo corres como </a:t>
            </a:r>
            <a:r>
              <a:rPr lang="es-PE" b="1" dirty="0"/>
              <a:t>./run</a:t>
            </a:r>
            <a:r>
              <a:rPr lang="es-PE" dirty="0"/>
              <a:t>. Esto pasa porque Linux </a:t>
            </a:r>
            <a:r>
              <a:rPr lang="es-PE" b="1" dirty="0"/>
              <a:t>no busca </a:t>
            </a:r>
            <a:r>
              <a:rPr lang="es-PE" dirty="0"/>
              <a:t>por defecto ejecutables en el directorio actual cuando solo escribes run.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/>
          <p:cNvSpPr txBox="1">
            <a:spLocks noGrp="1"/>
          </p:cNvSpPr>
          <p:nvPr>
            <p:ph type="subTitle" idx="3"/>
          </p:nvPr>
        </p:nvSpPr>
        <p:spPr>
          <a:xfrm>
            <a:off x="1143249" y="2561515"/>
            <a:ext cx="7756519" cy="475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 fontAlgn="b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accent2"/>
                </a:solidFill>
              </a:rPr>
              <a:t> </a:t>
            </a:r>
            <a:r>
              <a:rPr lang="es-PE" sz="2400" dirty="0">
                <a:solidFill>
                  <a:schemeClr val="accent2"/>
                </a:solidFill>
              </a:rPr>
              <a:t>&lt;¿Por qué existe ./ al ejecutar programas? /8&gt;</a:t>
            </a:r>
            <a:r>
              <a:rPr lang="es-PE" sz="2400" dirty="0">
                <a:solidFill>
                  <a:schemeClr val="lt1"/>
                </a:solidFill>
              </a:rPr>
              <a:t> </a:t>
            </a:r>
            <a:r>
              <a:rPr lang="es-PE" sz="2400" dirty="0">
                <a:solidFill>
                  <a:schemeClr val="accent6"/>
                </a:solidFill>
              </a:rPr>
              <a:t>{</a:t>
            </a:r>
          </a:p>
        </p:txBody>
      </p:sp>
      <p:sp>
        <p:nvSpPr>
          <p:cNvPr id="515" name="Google Shape;515;p31"/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7662648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</a:t>
            </a:r>
            <a:r>
              <a:rPr lang="es-PE" dirty="0"/>
              <a:t>¿DIFF entre estar y apuntar? /7</a:t>
            </a:r>
            <a:r>
              <a:rPr lang="en" dirty="0"/>
              <a:t>&gt;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/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/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/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/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/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/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/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/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/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/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/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/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/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/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/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/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2A32395-C49A-26A2-A85D-1141A7B0B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3AC79F11-D84B-091B-71A4-0B4ABE1C3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F290FA45-9957-058B-2697-42A9DDAA580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421247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Este error suele indicar que: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el archivo no existe donde crees, 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existe pero no lo estás llamando con la ruta correcta, 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sí está “aquí” pero olvidaste usar ./ para ejecutarlo.&gt;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B2AC7294-84E9-DDA4-1BAA-783AF9DBF7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7403" y="3288195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PE" dirty="0"/>
              <a:t>&lt; </a:t>
            </a:r>
            <a:r>
              <a:rPr lang="es-PE" b="1" dirty="0">
                <a:solidFill>
                  <a:schemeClr val="bg2"/>
                </a:solidFill>
              </a:rPr>
              <a:t>~</a:t>
            </a:r>
            <a:r>
              <a:rPr lang="es-PE" dirty="0"/>
              <a:t> es un atajo que se expande al </a:t>
            </a:r>
            <a:r>
              <a:rPr lang="es-PE" b="1" dirty="0"/>
              <a:t>home</a:t>
            </a:r>
            <a:r>
              <a:rPr lang="es-PE" dirty="0"/>
              <a:t> del usuario (en el dojo suele ser /home/hacker). Además, cd sin argumentos te lleva al home, y </a:t>
            </a:r>
            <a:r>
              <a:rPr lang="es-PE" dirty="0">
                <a:solidFill>
                  <a:schemeClr val="bg2"/>
                </a:solidFill>
              </a:rPr>
              <a:t>~</a:t>
            </a:r>
            <a:r>
              <a:rPr lang="es-PE" dirty="0"/>
              <a:t> se usa mucho al inicio de una ruta como </a:t>
            </a:r>
            <a:r>
              <a:rPr lang="es-PE" dirty="0">
                <a:solidFill>
                  <a:schemeClr val="bg2"/>
                </a:solidFill>
              </a:rPr>
              <a:t>~</a:t>
            </a:r>
            <a:r>
              <a:rPr lang="es-PE" dirty="0"/>
              <a:t>/carpeta.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2DACFC17-84F4-4A1E-4E80-9C020E3C9AA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561515"/>
            <a:ext cx="7756519" cy="475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 fontAlgn="b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accent2"/>
                </a:solidFill>
              </a:rPr>
              <a:t> </a:t>
            </a:r>
            <a:r>
              <a:rPr lang="es-PE" sz="2400" dirty="0">
                <a:solidFill>
                  <a:schemeClr val="accent2"/>
                </a:solidFill>
              </a:rPr>
              <a:t>&lt;¿Qué es ~? /10&gt;</a:t>
            </a:r>
            <a:r>
              <a:rPr lang="es-PE" sz="2400" dirty="0">
                <a:solidFill>
                  <a:schemeClr val="lt1"/>
                </a:solidFill>
              </a:rPr>
              <a:t> </a:t>
            </a:r>
            <a:r>
              <a:rPr lang="es-PE" sz="2400" dirty="0">
                <a:solidFill>
                  <a:schemeClr val="accent6"/>
                </a:solidFill>
              </a:rPr>
              <a:t>{</a:t>
            </a: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77E03E96-C104-D46F-DB8F-C1E5B5329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99989"/>
            <a:ext cx="7816327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 dirty="0"/>
              <a:t>&lt;</a:t>
            </a:r>
            <a:r>
              <a:rPr lang="es-PE" sz="2400" dirty="0"/>
              <a:t>¿Qué hago si me sale “CMD not </a:t>
            </a:r>
            <a:br>
              <a:rPr lang="es-PE" sz="2400" dirty="0"/>
            </a:br>
            <a:r>
              <a:rPr lang="es-PE" sz="2400" dirty="0"/>
              <a:t>found?”? /9</a:t>
            </a:r>
            <a:r>
              <a:rPr lang="en" sz="2400" dirty="0"/>
              <a:t>&gt;</a:t>
            </a:r>
            <a:r>
              <a:rPr lang="en" sz="2400" dirty="0">
                <a:solidFill>
                  <a:schemeClr val="accent6"/>
                </a:solidFill>
              </a:rPr>
              <a:t>{</a:t>
            </a:r>
            <a:r>
              <a:rPr lang="en" sz="2400" dirty="0"/>
              <a:t> </a:t>
            </a:r>
            <a:endParaRPr sz="2400"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7E15B220-82BC-DF52-2883-FE03998E82E4}"/>
              </a:ext>
            </a:extLst>
          </p:cNvPr>
          <p:cNvGrpSpPr/>
          <p:nvPr/>
        </p:nvGrpSpPr>
        <p:grpSpPr>
          <a:xfrm>
            <a:off x="1714290" y="1510466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F21923D9-4D24-9F5F-276A-FF41459C33B8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656AF86F-A895-1BFC-EC0E-4B0A110BEAE5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60A12D1D-C3B5-5F38-F296-5C6A502031A2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F659F16F-1F28-A8F6-3965-1A0CCC38EED0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4EECE188-CA26-196E-0D4B-B53B5BF9030A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8297B66F-4BEE-348E-F573-C8E9E5643E88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3B8A2782-857E-99C6-2175-987849E56D05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2E8D65DB-92BE-4771-B65E-15BD8F91FAB8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340BCEDB-2058-3DB2-1DD5-353A1F38C1EA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FF309DCD-7D69-6028-DF05-9CA2802E9685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FA9A4BF4-CB6E-A775-215C-72D70DECAB3B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D84CEF38-BF5E-B754-A587-2848A0EB8643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5939567C-C45C-ADE4-9754-5AE5BFCBBDF8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E793DAD3-B0A7-9BDF-440C-B7E92589DDCD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6BF0190F-7352-2011-8B18-4D7E2EE95806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469910A4-BA11-1C4D-43EE-B2208DEAEFAE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605CF929-B192-E210-EAED-8E180B2B4D87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5034C96D-FF3A-AC57-734C-9A020E26CC29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E4F993DF-17D7-665B-31F5-CDDE9BB427A2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8EE3A96-FE23-AA70-0ED7-501E06D033EE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AEB4119C-0465-BF84-B2EB-E1822506846B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923F87E4-E9A1-976B-25CB-53728F25683D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29C7C2C5-3A28-5203-AF99-9900ED4573AF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6CCB59D6-285F-1D8C-9058-13E65E916369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1544EAD0-CAF3-D4CE-3336-B04EB0941562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E772095F-C07E-5B9A-545E-600B2FF4CEA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AE522ACC-5FB2-DB6B-A0D7-0296311388E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F9F2FC8A-E8B3-CA3C-6102-BEC999BD120F}"/>
              </a:ext>
            </a:extLst>
          </p:cNvPr>
          <p:cNvGrpSpPr/>
          <p:nvPr/>
        </p:nvGrpSpPr>
        <p:grpSpPr>
          <a:xfrm>
            <a:off x="1614876" y="1455386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1D317155-6506-3EF7-E963-59AF0B07A142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7EAAB361-8137-BBFA-881C-679F72451742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248457C7-3F59-1555-CE04-58150269A221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3613759C-6ACA-0E69-547E-8BCC46013BD2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37057CFD-54A2-3B6D-FBD9-A8E0D0E71297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CEDECF17-3CE4-7DCE-642C-D724C2E744BB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A3E9702D-CEF6-AF4D-B587-568833AFE1F0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7482F926-6D90-744A-105F-3A789C806FFC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ED53B651-C3D1-B38E-24E9-79BA5B7116A8}"/>
              </a:ext>
            </a:extLst>
          </p:cNvPr>
          <p:cNvGrpSpPr/>
          <p:nvPr/>
        </p:nvGrpSpPr>
        <p:grpSpPr>
          <a:xfrm>
            <a:off x="1084825" y="1421245"/>
            <a:ext cx="506100" cy="1530606"/>
            <a:chOff x="1084825" y="3370276"/>
            <a:chExt cx="506100" cy="1199749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09462DA4-C4AA-5FA4-C6DE-4EA7656587BF}"/>
                </a:ext>
              </a:extLst>
            </p:cNvPr>
            <p:cNvCxnSpPr>
              <a:cxnSpLocks/>
            </p:cNvCxnSpPr>
            <p:nvPr/>
          </p:nvCxnSpPr>
          <p:spPr>
            <a:xfrm>
              <a:off x="1337875" y="3370276"/>
              <a:ext cx="0" cy="617959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FFF9078B-3542-6A38-C09F-AF95D4BCA512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25C6868-DC33-A7C5-DB87-4DDE70140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3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18E3D0ED-994F-FABC-E970-E7A95C3B9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0AE97B26-1D66-AAB0-41E1-B7B8E1B29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¿Dónde estoy? → </a:t>
            </a:r>
            <a:r>
              <a:rPr lang="es-ES" dirty="0" err="1">
                <a:solidFill>
                  <a:schemeClr val="accent3"/>
                </a:solidFill>
              </a:rPr>
              <a:t>pwd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DF066397-1E7D-712D-3806-3E60EF6C1C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8E85E55A-FCBF-8990-EFC1-F11CC968343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1E50FD2C-8180-2177-B905-C1CF62A6603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0818" y="2168363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¿Dónde está lo que necesito? → </a:t>
            </a:r>
            <a:r>
              <a:rPr lang="es-ES" sz="1200" dirty="0" err="1">
                <a:solidFill>
                  <a:schemeClr val="accent3"/>
                </a:solidFill>
              </a:rPr>
              <a:t>ls</a:t>
            </a:r>
            <a:r>
              <a:rPr lang="es-ES" sz="1200" dirty="0">
                <a:solidFill>
                  <a:schemeClr val="accent3"/>
                </a:solidFill>
              </a:rPr>
              <a:t>, </a:t>
            </a:r>
            <a:r>
              <a:rPr lang="es-ES" sz="1200" dirty="0" err="1">
                <a:solidFill>
                  <a:schemeClr val="accent3"/>
                </a:solidFill>
              </a:rPr>
              <a:t>ls</a:t>
            </a:r>
            <a:r>
              <a:rPr lang="es-ES" sz="1200" dirty="0">
                <a:solidFill>
                  <a:schemeClr val="accent3"/>
                </a:solidFill>
              </a:rPr>
              <a:t> /ruta o cd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FD435654-EB85-1578-586C-7C661026B9A7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55819" y="2313113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5216A210-ED39-9242-3A71-42C6E7B57D57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9FA719E7-5379-B4B5-CBC4-2BBE492DA768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FE695515-121E-E7F6-53EE-B0169239D11C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5203549E-E7A7-295E-4915-9B7DA72BF1FC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2FAB1C85-5012-265E-5DAF-57175C2027F6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F03C9A72-CC89-6DC2-F9D0-2C310B38DF90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7AEAB0CE-17EC-F09B-9345-BBD59A9A53F6}"/>
              </a:ext>
            </a:extLst>
          </p:cNvPr>
          <p:cNvSpPr txBox="1">
            <a:spLocks/>
          </p:cNvSpPr>
          <p:nvPr/>
        </p:nvSpPr>
        <p:spPr>
          <a:xfrm>
            <a:off x="3643272" y="2495025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¿Uso ruta absoluta o relativa?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1DED4ED4-4498-19D2-8D94-3229B629BD54}"/>
              </a:ext>
            </a:extLst>
          </p:cNvPr>
          <p:cNvSpPr txBox="1">
            <a:spLocks/>
          </p:cNvSpPr>
          <p:nvPr/>
        </p:nvSpPr>
        <p:spPr>
          <a:xfrm flipH="1">
            <a:off x="2428272" y="2639775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3A410F93-6C10-4D38-1B79-AB588C33EE19}"/>
              </a:ext>
            </a:extLst>
          </p:cNvPr>
          <p:cNvSpPr txBox="1">
            <a:spLocks/>
          </p:cNvSpPr>
          <p:nvPr/>
        </p:nvSpPr>
        <p:spPr>
          <a:xfrm>
            <a:off x="3808040" y="2843438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ejecuto algo “aquí”, ¿necesito ./?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CCF3AB11-594E-19BD-C821-7D6420781F7C}"/>
              </a:ext>
            </a:extLst>
          </p:cNvPr>
          <p:cNvSpPr txBox="1">
            <a:spLocks/>
          </p:cNvSpPr>
          <p:nvPr/>
        </p:nvSpPr>
        <p:spPr>
          <a:xfrm flipH="1">
            <a:off x="2593040" y="2988188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/4 &gt;</a:t>
            </a:r>
          </a:p>
        </p:txBody>
      </p:sp>
      <p:sp>
        <p:nvSpPr>
          <p:cNvPr id="6" name="Google Shape;785;p37">
            <a:extLst>
              <a:ext uri="{FF2B5EF4-FFF2-40B4-BE49-F238E27FC236}">
                <a16:creationId xmlns:a16="http://schemas.microsoft.com/office/drawing/2014/main" id="{393CF1A2-BAD1-2E1B-582E-C78C05192C53}"/>
              </a:ext>
            </a:extLst>
          </p:cNvPr>
          <p:cNvSpPr txBox="1">
            <a:spLocks/>
          </p:cNvSpPr>
          <p:nvPr/>
        </p:nvSpPr>
        <p:spPr>
          <a:xfrm>
            <a:off x="3972808" y="3212826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Verifica existencia y ubicación antes de insistir.</a:t>
            </a:r>
          </a:p>
        </p:txBody>
      </p:sp>
      <p:sp>
        <p:nvSpPr>
          <p:cNvPr id="7" name="Google Shape;786;p37">
            <a:extLst>
              <a:ext uri="{FF2B5EF4-FFF2-40B4-BE49-F238E27FC236}">
                <a16:creationId xmlns:a16="http://schemas.microsoft.com/office/drawing/2014/main" id="{5B5AB68A-39C3-22EA-6C2D-9371A5A9EB62}"/>
              </a:ext>
            </a:extLst>
          </p:cNvPr>
          <p:cNvSpPr txBox="1">
            <a:spLocks/>
          </p:cNvSpPr>
          <p:nvPr/>
        </p:nvSpPr>
        <p:spPr>
          <a:xfrm flipH="1">
            <a:off x="2757808" y="3311131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/5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AF96EF-E981-C370-9AB3-4F0C4005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1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0AC079D6-56C8-89A1-73B8-C793964E4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DC86A7D9-B551-7FC1-6BF6-D7E2D30376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03 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004C4EE9-CC56-1893-3D43-CFBCAD5E3C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7" y="1846623"/>
            <a:ext cx="5954213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COMPRENDIENDO LOS CMD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67F9B4FB-8F48-1F50-B7CC-2FC0B575601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3" y="2448125"/>
            <a:ext cx="39609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PE" dirty="0"/>
              <a:t>&lt;Comandos esenciales de Linux  para tu “kit” de trabajo diario.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CCBF0245-CC9F-D830-24B9-C14BCB47F986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4CA10527-1AD7-983E-DF94-6A84EFFC474E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0C0FD0BB-8CCF-34C5-5E15-9A960E3E041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C0507494-5761-1419-E70B-D396757D86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4FE6F1-C9D2-71FE-FE6B-E800A970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D8B6C0CB-A729-2421-D307-E68413FF8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>
            <a:extLst>
              <a:ext uri="{FF2B5EF4-FFF2-40B4-BE49-F238E27FC236}">
                <a16:creationId xmlns:a16="http://schemas.microsoft.com/office/drawing/2014/main" id="{DB35CD45-3AB1-B98E-AF8B-D9CA0C92B8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Step by step de </a:t>
            </a:r>
            <a:r>
              <a:rPr lang="en" sz="2400" dirty="0">
                <a:solidFill>
                  <a:schemeClr val="accent2"/>
                </a:solidFill>
              </a:rPr>
              <a:t>‘COMPRENSION DE CMD’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>
            <a:extLst>
              <a:ext uri="{FF2B5EF4-FFF2-40B4-BE49-F238E27FC236}">
                <a16:creationId xmlns:a16="http://schemas.microsoft.com/office/drawing/2014/main" id="{399E42B8-638E-C734-08D2-072CF68D240E}"/>
              </a:ext>
            </a:extLst>
          </p:cNvPr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>
            <a:extLst>
              <a:ext uri="{FF2B5EF4-FFF2-40B4-BE49-F238E27FC236}">
                <a16:creationId xmlns:a16="http://schemas.microsoft.com/office/drawing/2014/main" id="{91A5914C-EF1A-BEA7-CE61-DBF07680938B}"/>
              </a:ext>
            </a:extLst>
          </p:cNvPr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>
            <a:extLst>
              <a:ext uri="{FF2B5EF4-FFF2-40B4-BE49-F238E27FC236}">
                <a16:creationId xmlns:a16="http://schemas.microsoft.com/office/drawing/2014/main" id="{2C34E015-5A5C-4AA0-5660-4BEAF9CA6880}"/>
              </a:ext>
            </a:extLst>
          </p:cNvPr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Identifica y ubica el objetivo (archivo/directorio)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>
            <a:extLst>
              <a:ext uri="{FF2B5EF4-FFF2-40B4-BE49-F238E27FC236}">
                <a16:creationId xmlns:a16="http://schemas.microsoft.com/office/drawing/2014/main" id="{D1F8DBBA-A425-AFDE-22EF-D999CE988F15}"/>
              </a:ext>
            </a:extLst>
          </p:cNvPr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>
            <a:extLst>
              <a:ext uri="{FF2B5EF4-FFF2-40B4-BE49-F238E27FC236}">
                <a16:creationId xmlns:a16="http://schemas.microsoft.com/office/drawing/2014/main" id="{C6E3CC4E-C414-AFE2-3FF7-6D93F7CA085D}"/>
              </a:ext>
            </a:extLst>
          </p:cNvPr>
          <p:cNvSpPr txBox="1"/>
          <p:nvPr/>
        </p:nvSpPr>
        <p:spPr>
          <a:xfrm>
            <a:off x="3326925" y="1984008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Lee o extrae la información rápido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>
            <a:extLst>
              <a:ext uri="{FF2B5EF4-FFF2-40B4-BE49-F238E27FC236}">
                <a16:creationId xmlns:a16="http://schemas.microsoft.com/office/drawing/2014/main" id="{DF7ED1E0-EB7C-1966-C23D-93E222706F7C}"/>
              </a:ext>
            </a:extLst>
          </p:cNvPr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>
            <a:extLst>
              <a:ext uri="{FF2B5EF4-FFF2-40B4-BE49-F238E27FC236}">
                <a16:creationId xmlns:a16="http://schemas.microsoft.com/office/drawing/2014/main" id="{A6127707-5ACA-2C11-59E0-21AF4F28DDCD}"/>
              </a:ext>
            </a:extLst>
          </p:cNvPr>
          <p:cNvSpPr txBox="1"/>
          <p:nvPr/>
        </p:nvSpPr>
        <p:spPr>
          <a:xfrm>
            <a:off x="3764225" y="2706567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Manipula archivos/directorios como te pida el reto</a:t>
            </a:r>
          </a:p>
        </p:txBody>
      </p:sp>
      <p:sp>
        <p:nvSpPr>
          <p:cNvPr id="642" name="Google Shape;642;p34">
            <a:extLst>
              <a:ext uri="{FF2B5EF4-FFF2-40B4-BE49-F238E27FC236}">
                <a16:creationId xmlns:a16="http://schemas.microsoft.com/office/drawing/2014/main" id="{678B894F-5657-688F-4454-1FA076774777}"/>
              </a:ext>
            </a:extLst>
          </p:cNvPr>
          <p:cNvSpPr txBox="1"/>
          <p:nvPr/>
        </p:nvSpPr>
        <p:spPr>
          <a:xfrm>
            <a:off x="2924775" y="342912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Step 04</a:t>
            </a:r>
            <a:endParaRPr sz="2000">
              <a:solidFill>
                <a:schemeClr val="accen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3" name="Google Shape;643;p34">
            <a:extLst>
              <a:ext uri="{FF2B5EF4-FFF2-40B4-BE49-F238E27FC236}">
                <a16:creationId xmlns:a16="http://schemas.microsoft.com/office/drawing/2014/main" id="{BED8ACF6-0EE4-50AF-DF31-7CC92490C138}"/>
              </a:ext>
            </a:extLst>
          </p:cNvPr>
          <p:cNvSpPr txBox="1"/>
          <p:nvPr/>
        </p:nvSpPr>
        <p:spPr>
          <a:xfrm>
            <a:off x="4183275" y="3429125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Verifica y repite con ruta correcta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>
            <a:extLst>
              <a:ext uri="{FF2B5EF4-FFF2-40B4-BE49-F238E27FC236}">
                <a16:creationId xmlns:a16="http://schemas.microsoft.com/office/drawing/2014/main" id="{02C40236-0A1C-858A-6F59-913CC28A99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>
            <a:extLst>
              <a:ext uri="{FF2B5EF4-FFF2-40B4-BE49-F238E27FC236}">
                <a16:creationId xmlns:a16="http://schemas.microsoft.com/office/drawing/2014/main" id="{2A1EB054-DC4B-C728-E60D-D65D7FF9C4A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>
            <a:extLst>
              <a:ext uri="{FF2B5EF4-FFF2-40B4-BE49-F238E27FC236}">
                <a16:creationId xmlns:a16="http://schemas.microsoft.com/office/drawing/2014/main" id="{C45A1E16-EBA3-EF79-44E6-4F5A9ABFB384}"/>
              </a:ext>
            </a:extLst>
          </p:cNvPr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>
            <a:extLst>
              <a:ext uri="{FF2B5EF4-FFF2-40B4-BE49-F238E27FC236}">
                <a16:creationId xmlns:a16="http://schemas.microsoft.com/office/drawing/2014/main" id="{2CF6BA2E-A255-2587-930D-B7CF50974B02}"/>
              </a:ext>
            </a:extLst>
          </p:cNvPr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>
            <a:extLst>
              <a:ext uri="{FF2B5EF4-FFF2-40B4-BE49-F238E27FC236}">
                <a16:creationId xmlns:a16="http://schemas.microsoft.com/office/drawing/2014/main" id="{00E57DF9-9DCF-F1A3-E117-E1BD77460209}"/>
              </a:ext>
            </a:extLst>
          </p:cNvPr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>
            <a:extLst>
              <a:ext uri="{FF2B5EF4-FFF2-40B4-BE49-F238E27FC236}">
                <a16:creationId xmlns:a16="http://schemas.microsoft.com/office/drawing/2014/main" id="{69CA66C5-E221-B2BB-3AAD-D104E9B0C9D8}"/>
              </a:ext>
            </a:extLst>
          </p:cNvPr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>
            <a:extLst>
              <a:ext uri="{FF2B5EF4-FFF2-40B4-BE49-F238E27FC236}">
                <a16:creationId xmlns:a16="http://schemas.microsoft.com/office/drawing/2014/main" id="{9D6FC457-33C4-3BF1-F410-592DE7C0304E}"/>
              </a:ext>
            </a:extLst>
          </p:cNvPr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>
            <a:extLst>
              <a:ext uri="{FF2B5EF4-FFF2-40B4-BE49-F238E27FC236}">
                <a16:creationId xmlns:a16="http://schemas.microsoft.com/office/drawing/2014/main" id="{1762223C-D9F1-07F6-F2ED-A2FEA0F9D124}"/>
              </a:ext>
            </a:extLst>
          </p:cNvPr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>
            <a:extLst>
              <a:ext uri="{FF2B5EF4-FFF2-40B4-BE49-F238E27FC236}">
                <a16:creationId xmlns:a16="http://schemas.microsoft.com/office/drawing/2014/main" id="{3AC76BF9-AE36-CA8C-D20E-228033A95AB3}"/>
              </a:ext>
            </a:extLst>
          </p:cNvPr>
          <p:cNvCxnSpPr/>
          <p:nvPr/>
        </p:nvCxnSpPr>
        <p:spPr>
          <a:xfrm>
            <a:off x="1337875" y="3721325"/>
            <a:ext cx="1587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4">
            <a:extLst>
              <a:ext uri="{FF2B5EF4-FFF2-40B4-BE49-F238E27FC236}">
                <a16:creationId xmlns:a16="http://schemas.microsoft.com/office/drawing/2014/main" id="{504C98C1-C4FC-DB1A-C833-1CC32493CF55}"/>
              </a:ext>
            </a:extLst>
          </p:cNvPr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0809EB-D704-C39E-B4E4-51B6300F2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74981481-C8C2-3AE3-F4D9-614064986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8EE8A430-B050-7DEC-AC1A-9A9214DDDF2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Este comando se usa para mostrar el contenido de un archivo directamente en la terminal. En una clase teórica, lo pensarías como “abrir y leer” un archivo sin editor: tú le das una ruta y cat imprime todo lo que hay dentro. También puede concatenar varios archivos si le pasas más de uno, mostrándolos en el orden indicado.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D304AF58-CFBF-D535-D166-1B895415FE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Significa print working directory y sirve para saber exactamente en qué directorio estás “parado” en ese momento. Es clave porque muchos errores vienen de ejecutar comandos desde una carpeta equivocada; pwd te da la ubicación actual para que interpretes correctamente rutas relativas.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2692154C-E3ED-BCED-5720-105DCA2D52E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n" dirty="0" err="1">
                <a:solidFill>
                  <a:schemeClr val="accent2"/>
                </a:solidFill>
              </a:rPr>
              <a:t>pwd</a:t>
            </a:r>
            <a:r>
              <a:rPr lang="en" dirty="0">
                <a:solidFill>
                  <a:schemeClr val="accent2"/>
                </a:solidFill>
              </a:rPr>
              <a:t> /2&gt;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7192D05E-5E88-35C5-86DC-66A51E453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cat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E9907F66-7492-33DA-A826-0272553BE257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CD6A8FE4-3B79-4FB6-5420-52462A179EAD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D7D6D115-EAF9-415A-26A7-06FEAC8EF43C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1DBA2A3A-57E6-93C4-0B6E-C6B83EE6CB8F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DFD1B6F4-81C6-DE20-D383-F532D1FBFF5A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41CAA0CF-B9F8-D58D-A794-5CC89A068DCE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2B7F0938-17A2-B0EB-21CA-B914425B9EDF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AD35604E-B85C-775D-D7F4-E8324E268382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4FDBF285-254B-BDAF-BF99-AA1A765DB4B6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900A412D-54E9-BC37-B1A3-DADB19015794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23C2C045-0C5C-4FD0-42A0-A379DFDCED23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3D0EDC1D-57A7-BE67-B3BA-E0BCD4F64424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908E661B-BA65-3630-04D6-6D4B7D0022C0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9E1EDEF3-39BA-2580-6F19-BDA0BF30A70D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9C8E3E46-90C8-67D4-B518-2CDCFF2DE70F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321A72E8-5D86-6E6F-EA45-0600803ED598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6A85C253-CCB9-A849-AE7F-4188B6569FC3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CEB66721-FB27-FB06-466B-87317A74C36F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774410F2-9204-8EB0-8986-1775E9FE47ED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50F04AB8-4BD9-DB8F-7C95-891EA69F0FC3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B823A67E-B9D4-9E10-6DFC-7DD47009B87F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296A0207-95F1-2D36-7B6D-1BCED5EA0107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4EC95DA0-A43B-A62C-DC0A-05098F17F38A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60A0CA0B-DB19-8BB2-7756-B1B4BD8160DE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0C6B1D3C-BC6C-846E-BC91-84701F682312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F93320A4-83DB-575C-BA01-CB8E6F37CEAB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448ECC96-5A79-3CAB-543E-F819603457E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18DDB2B7-E090-F2F4-45BE-4F3B85C7252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ECA857DE-0FF1-88D8-4366-BB1554F74B71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C6B8A8B3-07E5-DB02-E0F4-36E1442A275F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F6FE1CCE-6CF3-9CFD-1A90-97800DC32466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7004C9A3-7EF1-AA8B-F11F-4F2777EB04E8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473B547B-6866-9AE0-D213-603955D52FF2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B0563E38-3CE3-F1F5-9A58-5AA6AED4E49B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00840698-06A4-EAB0-53F6-0B4B7AC82F4E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5F84CDB2-61FD-478A-A7BA-C1FE1C50D8AF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56CC8CF5-E2A0-FD53-014B-51E2C43F7B94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D0FE25FC-6F74-9503-1CC9-6A8A15AA5DB5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341A2443-7C3A-8BC3-0224-551861C29C2B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ECE6253D-98CA-E8FB-7401-BF588964A577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11BB69F-678D-EA78-2D00-6CF0A294C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/>
          <p:cNvSpPr txBox="1">
            <a:spLocks noGrp="1"/>
          </p:cNvSpPr>
          <p:nvPr>
            <p:ph type="title"/>
          </p:nvPr>
        </p:nvSpPr>
        <p:spPr>
          <a:xfrm flipH="1">
            <a:off x="1460450" y="1436713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1" name="Google Shape;481;p29"/>
          <p:cNvSpPr txBox="1">
            <a:spLocks noGrp="1"/>
          </p:cNvSpPr>
          <p:nvPr>
            <p:ph type="subTitle" idx="1"/>
          </p:nvPr>
        </p:nvSpPr>
        <p:spPr>
          <a:xfrm>
            <a:off x="2332549" y="1775113"/>
            <a:ext cx="3845413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Primeros pasos con la terminal: prompt, comandos y argumentos.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2" name="Google Shape;482;p29"/>
          <p:cNvSpPr txBox="1">
            <a:spLocks noGrp="1"/>
          </p:cNvSpPr>
          <p:nvPr>
            <p:ph type="subTitle" idx="2"/>
          </p:nvPr>
        </p:nvSpPr>
        <p:spPr>
          <a:xfrm>
            <a:off x="2332550" y="1436725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 HACKERS</a:t>
            </a:r>
            <a:endParaRPr dirty="0"/>
          </a:p>
        </p:txBody>
      </p:sp>
      <p:sp>
        <p:nvSpPr>
          <p:cNvPr id="483" name="Google Shape;483;p29"/>
          <p:cNvSpPr txBox="1">
            <a:spLocks noGrp="1"/>
          </p:cNvSpPr>
          <p:nvPr>
            <p:ph type="title" idx="3"/>
          </p:nvPr>
        </p:nvSpPr>
        <p:spPr>
          <a:xfrm flipH="1">
            <a:off x="2850125" y="241986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4" name="Google Shape;484;p29"/>
          <p:cNvSpPr txBox="1">
            <a:spLocks noGrp="1"/>
          </p:cNvSpPr>
          <p:nvPr>
            <p:ph type="subTitle" idx="4"/>
          </p:nvPr>
        </p:nvSpPr>
        <p:spPr>
          <a:xfrm>
            <a:off x="3722224" y="2755463"/>
            <a:ext cx="4001087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Domina rutas absolutas/relativas y navega el árbol del filesystem.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5" name="Google Shape;485;p29"/>
          <p:cNvSpPr txBox="1">
            <a:spLocks noGrp="1"/>
          </p:cNvSpPr>
          <p:nvPr>
            <p:ph type="subTitle" idx="5"/>
          </p:nvPr>
        </p:nvSpPr>
        <p:spPr>
          <a:xfrm>
            <a:off x="3722225" y="241985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PONDERING PATHS</a:t>
            </a:r>
            <a:endParaRPr dirty="0"/>
          </a:p>
        </p:txBody>
      </p:sp>
      <p:sp>
        <p:nvSpPr>
          <p:cNvPr id="486" name="Google Shape;486;p29"/>
          <p:cNvSpPr txBox="1">
            <a:spLocks noGrp="1"/>
          </p:cNvSpPr>
          <p:nvPr>
            <p:ph type="title" idx="6"/>
          </p:nvPr>
        </p:nvSpPr>
        <p:spPr>
          <a:xfrm flipH="1">
            <a:off x="4242875" y="340021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7" name="Google Shape;487;p29"/>
          <p:cNvSpPr txBox="1">
            <a:spLocks noGrp="1"/>
          </p:cNvSpPr>
          <p:nvPr>
            <p:ph type="subTitle" idx="7"/>
          </p:nvPr>
        </p:nvSpPr>
        <p:spPr>
          <a:xfrm>
            <a:off x="5114974" y="3738593"/>
            <a:ext cx="3890707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Comandos esenciales de Linux  para tu “kit” de trabajo diario.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8" name="Google Shape;488;p29"/>
          <p:cNvSpPr txBox="1">
            <a:spLocks noGrp="1"/>
          </p:cNvSpPr>
          <p:nvPr>
            <p:ph type="subTitle" idx="8"/>
          </p:nvPr>
        </p:nvSpPr>
        <p:spPr>
          <a:xfrm>
            <a:off x="5114975" y="340020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COMPRENDIENDO LOS CMD</a:t>
            </a:r>
            <a:endParaRPr dirty="0"/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9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Tabla</a:t>
            </a:r>
            <a:r>
              <a:rPr lang="en" dirty="0"/>
              <a:t> de </a:t>
            </a:r>
            <a:r>
              <a:rPr lang="en" dirty="0">
                <a:solidFill>
                  <a:schemeClr val="accent2"/>
                </a:solidFill>
              </a:rPr>
              <a:t>$CONTENIDOS</a:t>
            </a:r>
            <a:r>
              <a:rPr lang="en" dirty="0"/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490" name="Google Shape;490;p29"/>
          <p:cNvGrpSpPr/>
          <p:nvPr/>
        </p:nvGrpSpPr>
        <p:grpSpPr>
          <a:xfrm>
            <a:off x="1084825" y="1168950"/>
            <a:ext cx="506100" cy="3401075"/>
            <a:chOff x="1084825" y="1168950"/>
            <a:chExt cx="506100" cy="3401075"/>
          </a:xfrm>
        </p:grpSpPr>
        <p:sp>
          <p:nvSpPr>
            <p:cNvPr id="491" name="Google Shape;491;p29"/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492" name="Google Shape;492;p29"/>
            <p:cNvCxnSpPr/>
            <p:nvPr/>
          </p:nvCxnSpPr>
          <p:spPr>
            <a:xfrm>
              <a:off x="1337875" y="1168950"/>
              <a:ext cx="0" cy="2764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4" name="Google Shape;494;p29"/>
          <p:cNvSpPr txBox="1">
            <a:spLocks noGrp="1"/>
          </p:cNvSpPr>
          <p:nvPr>
            <p:ph type="subTitle" idx="1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495" name="Google Shape;495;p29"/>
          <p:cNvSpPr txBox="1">
            <a:spLocks noGrp="1"/>
          </p:cNvSpPr>
          <p:nvPr>
            <p:ph type="subTitle" idx="1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339E72-79BA-DFA4-BDE9-11945786E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F942B7EF-C048-E6F9-2863-C83A9B367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985C3938-3A36-2020-D171-01D2765B11F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Este comando lista el contenido de un directorio, es decir, te muestra qué archivos y carpetas hay en la ubicación donde estás (o en la ruta que le indiques). Teóricamente, ls es tu “vista rápida” del filesystem: antes de leer, mover o borrar algo, lo normal es listar y confirmar nombres.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3811145C-3173-5710-803F-452DCB3B67A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7403" y="3057447"/>
            <a:ext cx="6485325" cy="1167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Es una variante de ls que incluye también los archivos “ocultos”, los cuales en Linux se reconocen porque empiezan con punto (.). En la práctica, esto es fundamental porque a veces la información importante está oculta por convención, y si solo usas ls podrías pensar que “no hay nada”.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1924B917-CD71-1DE4-B295-0EF406A6D21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ls -a /4&gt;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B14CC4B1-7E0C-B7DF-6C5B-E2620B514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ls /3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F81E970F-B977-7984-6D7E-0ED737A46662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5736556F-CCD0-5AF3-3274-2EAD0511B0EB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DA6CCC6C-3334-8244-F821-2F37D0032C77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A4095D4B-9B4C-8583-77A6-D9DAA30518EE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44763119-D6DA-6239-EAFA-9A634A5A7411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015F00A2-AC37-BB4F-8377-02671327D26E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2CE3F395-BA7B-0F82-2153-EC663E61B5B8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0EC0F0E3-7152-BD8D-591E-0055B5D1752A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6714C0F5-A6D0-350B-387F-CFD3DC8FB296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355B4245-9C71-CBCF-7D83-2C6C77679BED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FD5D4E7C-C4BC-DC2F-7B58-28CF45EADFDC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BCD8BADF-4AA5-DA9A-01FE-6918D16E94A3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EAF75A30-4766-A665-F8C7-1FFC90E92102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AA070069-0C58-9FDF-0C4D-6DCE1E7BA3B5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5EED6D33-8AB3-1B55-5862-08759907BD90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68EB7531-5106-CE2E-429F-CA456FBC2C5B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F0A18023-5841-CCA7-4B93-0226700D63C1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3417A300-2E99-8C92-B29C-5091B3907D97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27EDED50-1CBD-C925-2EF0-5201A4A93AD9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2345D35A-C4DC-A119-72C0-EF6A1E013302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854B77F8-3334-C597-BE7F-2F36A7AE7D62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78B44A1A-95DB-4F58-A08C-DD88D2A9A9D7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ED894D0F-5960-1CB9-0149-DD6E64CF569C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FC538A7F-5E47-A2DE-6514-1AE824F6BE26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1ECE505C-7C51-1430-24BA-54D28D459FEC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BFE4419B-2697-90C5-1BC1-EA809A65553D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F1D01837-84EF-5805-C7B3-6F853BA2DF4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5B9A622F-A125-7E8E-10AA-BDA1DFBAE53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A5025CFE-ABC9-FA9D-AE55-30DCE938C702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E8B05992-40B3-5EAF-D6DC-B4754F6651AF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01E5D3C7-2282-6536-41FB-3B0E5B2AEE6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AE70F2B8-FB30-B918-C933-3D8199C1695D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66BC9429-451C-36A8-327C-812B79408C15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EB379859-70D6-6B9B-BDCA-F9E4403FFAB6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6B4729F3-4974-08E1-128B-417EA830B29F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3463B8FA-406D-9B00-7EB6-0D4D3AB2B5B3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E420DF00-FD7E-13C6-2206-1EDF52EEEA5F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16B590EE-E55E-2D54-A511-7E1D024378A6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E2E01BBC-A9A6-74CD-EEDB-3AAF3FDA6FBF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0B2FACFE-6BF0-B9E5-A03F-ECC071E1B2EC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DBEEC68-5638-1E4B-0FDA-2DD504409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544D6A15-2757-9A12-07EA-B3E629D60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6BEEC5AB-DEA5-1E50-4629-508DC0BA4EC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Es un buscador de texto dentro de archivos. En teoría, grep filtra líneas: tú le das un patrón (una palabra o texto) y un archivo, y te devuelve únicamente las líneas que contienen ese patrón. Es ideal cuando el archivo es enorme y leerlo completo con cat sería ineficiente.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3A97DCD1-D2FD-D6CF-5C50-85742EE5FD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7403" y="3232347"/>
            <a:ext cx="6151483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1200" dirty="0"/>
              <a:t>&lt;</a:t>
            </a:r>
            <a:r>
              <a:rPr lang="es-PE" sz="1200" dirty="0"/>
              <a:t>Sirve para comparar dos archivos y mostrar sus diferencias. En una explicación teórica, diff te ayuda a responder “¿en qué se distinguen estos dos contenidos?” línea por línea. Es muy útil para detectar el cambio real cuando tienes archivos casi idénticos o una “verdad” escondida entre muchas líneas parecidas.</a:t>
            </a:r>
            <a:r>
              <a:rPr lang="en" sz="1200" dirty="0"/>
              <a:t>&gt;</a:t>
            </a:r>
            <a:endParaRPr sz="1200"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693DDF39-D074-44BC-8F8D-62ADBFB267A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chemeClr val="accent2"/>
                </a:solidFill>
              </a:rPr>
              <a:t>&lt; diff/6&gt;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E1D42C39-9A5A-8164-5A8A-FCAB4ABBD6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grep/5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D389B827-FA69-7441-5601-F71A67B739F2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02C3A87E-CE4B-CE95-85C9-C4A24AFFF8E7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9AF9598A-52A5-5322-AC69-F30FECA60E0E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B9F79A18-0F82-2C3F-FBC1-A73B0BB45A8B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B54D0E2D-1ECD-5156-0CCD-47AF73C63220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311372D0-40EB-ACDC-2611-F265009551D2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257070B3-71DE-0B74-6CAF-AEB85DF67BEE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E7A267B3-1A30-1B7A-5D06-F4AF08EE641A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87D4DF10-327E-1360-3C12-788F92F188C6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893C0E03-521D-3BDF-54D8-D6DD0E1CF1AB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3F262A27-2577-CDF4-DEEF-7F3227128012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D64374C7-830C-628C-DA9F-B033A225C428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37F0B798-20CE-02CF-9D5F-868E2E3F220B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E6B70143-8C90-F1FC-DF1C-C41FB685DA30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4A44B965-C7FC-3AB7-5A17-6AD6D7668F2C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2FC0BB31-8A5F-04F9-A7E0-6FBA80879C22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B0FECEEE-7773-3415-361F-167BF68F98E0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9ABCD096-9D0E-2F58-3232-DCB8322D84CE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940C8663-F2DD-7E67-2B1D-F79F8795DC58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E35C1B1A-3E8E-BC21-8127-D87EE8CCF128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0FE694D2-1A6E-3613-0941-A32F46584F60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9835DBD8-F589-E870-F8CE-51CB5164843D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E484F0B9-DBE0-ED3E-B57F-D90B02C69C8B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06C93392-B491-1E98-E217-660E3A1187EA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B1D716C0-4417-9AA3-2BE9-E575A11785B3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E0D92D96-6599-CF4A-A25C-C92A37724C6C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3E000938-61A1-3174-6971-2FDD38F31A8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C7766490-6FB2-FF1B-41A7-811A4A9631D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E68AAA19-B3EA-AEAB-F1C6-3D212D492159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1B559A6D-26FE-116E-DA8C-E3F83929417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B979FE81-3634-5693-C767-0A8DE5F63B1B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D5152A6A-68F2-7D28-45C6-C3BBDAA8D7EB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A2D80C10-38D9-CD89-48AA-4E726E443256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FC83B198-9638-BCDD-688B-C42AA9E116C2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009D4B20-B858-5080-C517-6AE5D2D9D4AE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CE28610B-E782-7F93-DA06-43ED4F8C8161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70DD15D5-38C7-B29E-8646-7F32AB9F4EDD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BD2D10AB-7F48-EE44-F279-0D312BAF484B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A39612C3-7301-F913-91B3-639E6BABDAEF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368F5594-6BF7-CFEE-7BD2-1064049AADCA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64B9D54F-AA41-2E4D-3A39-EE07E198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11952903-C942-0F16-3AB3-6C794444D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61FD0C07-1E48-FF0F-8F63-737DE327A0F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Se usa para crear un archivo vacío si no existe, o para actualizar su fecha/hora de modificación si ya existe. Teóricamente es un comando “constructor” mínimo: no escribe contenido, pero garantiza que el archivo exista con ese nombre en ese lugar, que es algo que muchos retos o scripts requieren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91EEB6A2-5B53-0BA8-C5E3-55CE8F726C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7403" y="3306815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PE" dirty="0"/>
              <a:t>Es el comando para eliminar archivos (y con opciones, directorios). A nivel teórico, rm borra de forma directa: por eso es importante estar seguro de la ruta y el nombre antes de ejecutarlo. Normalmente se combina con ls para verificar que el archivo realmente desapareció.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1637E279-33E4-35C8-4F3B-9074FEDD0D0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chemeClr val="accent2"/>
                </a:solidFill>
              </a:rPr>
              <a:t>&lt; rm/8&gt;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B5DFE847-726C-ED78-7667-72B9A0851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touch/7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601497E7-5EDB-7FD9-EBB5-022CFBE7ED70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8A4239EF-8768-129C-3DA8-DE32DF3EAFD6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73323A99-6BFC-028A-E9C4-2585DC13854D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D348FFB4-8110-3FA5-ED14-31D4802D6AFF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2979E97D-6A9C-507C-9106-244D02430CC6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90921D25-83E7-6A89-A2BB-25F152D0B03F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6C2811F6-8FB4-25B8-AF48-08CD19475A46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07273EC9-29BC-A6D0-D8FD-C861D3729769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3A40D2CA-D861-191E-2673-6E054FF29DF5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7D4FFCE4-659E-E704-503B-BFE8D3084212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4B87BED4-64D8-A4F8-29E4-0ECDBEA101D3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A2073862-705A-B13A-0D69-F9195C717AF4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1CC8C337-460C-AEB8-73E0-49244C62704F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75317F9B-2D00-AB44-42B5-743715D64363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A9B48CF6-89A0-670A-00A8-5233C0CA74BD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3E90F0D1-DA56-FAA2-A475-D1343E3CF8D0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4BA95BAD-0B99-2466-3CDC-CA95CE0A6AB3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29ED5188-3125-3136-C846-62011E97B067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97D12DFB-E44F-5762-72A6-A35CC7B4DFA0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7C423C56-6CE3-1E8A-12D0-21972BCC1053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C906368F-6BB7-7BC1-9CEC-C26B872697AC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BA7609FD-C98C-C1A2-8362-C8F721492085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60D89C82-304E-1D24-AFA9-B7952CE144CF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B00E17AC-31D5-8265-E25F-226D85267CF4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0C60BC23-FAD2-F3A6-E807-EDFFCD180C2F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0D944375-14F4-30DB-7160-E7C4628127C8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B42E12CB-43EC-DA1C-EC8E-618F0D120E2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FAC2947D-684F-2CDE-5511-2E74BE2BCB5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059DD920-2597-0576-2B42-9E9ABC2AC47B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B3255D6C-FF1F-03A5-F1F4-E3108FAFC975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DA8CE7D4-EBC5-F60B-F91D-C14031CFE36A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7037FC5B-B34D-FBC0-B48D-6D323CF02CA8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580D3F36-F8A0-2BAF-9064-299852766D9B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BD134966-6838-A052-6EE2-BC50567ED8D9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AF5712AF-4A92-307D-CACA-C4843FA10CB8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F8C27C77-BD0A-4FAA-C6F5-23CE78CA3D9A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DC4A0B3B-856A-4558-1EA5-05F9F6B064FD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0ABE14D2-8962-43B9-30CE-B93EA02BCA2A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1D317BD4-FAE9-EE80-C1F1-DEB13B6131E4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F3CB4FB9-DD66-2A4B-8A92-5E44850553EB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F88196E-101B-7814-5BA9-BDB32D866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13DF2303-D337-BB69-C007-148DD68D2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8CE5CD04-4DAB-C330-41BA-E860B8CAD03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Este comando mueve archivos de un lugar a otro, y también se usa para renombrar. La idea teórica es que “mover” y “renombrar” son casi lo mismo en Linux: si cambias el nombre o la ruta destino, el archivo termina en una nueva ubicación o con un nuevo nombre, pero sigue siendo el mismo archivo.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94BDA7B3-6038-B836-9781-5BCD7E8F59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7403" y="3240045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Se usa para copiar archivos (y con opciones, carpetas). En teoría, cp crea un duplicado, dejando el original intacto. Es clave distinguirlo de mv: copiar significa “ahora existen dos”, mientras que mover significa “sigue existiendo uno, pero en otro lado”.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354B254B-FC30-0118-A9DF-32A05F2A864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chemeClr val="accent2"/>
                </a:solidFill>
              </a:rPr>
              <a:t>&lt; cp/10&gt;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2BC97C77-3583-E72E-46E8-FB6848056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mv/9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E384757A-076F-C09F-D247-B1F00F56E252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B8CB9A07-7C56-E1CE-22FB-746E0EF8898F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FBD65C09-2476-CE79-6526-9A5B16F40C35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7CF27138-8024-923A-DD9B-C5526BF6BEE7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7B30ECB5-A836-96C7-C158-2374A7E691BB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FCB93259-A7D4-7297-1A77-88BBC4CC0773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CE64A954-B72C-FB06-6B13-EF149DFEB762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0BD17D1D-BEA8-C6FA-14B4-5A9CCB9E4317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046239E9-F535-55D8-B039-65C74AB20C8F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EBE3979F-D772-8ECC-895E-47119E26EE10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C2EFD96F-3CBF-8E2D-C0C0-0EAC735BDC3F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D26320EB-5E04-EC51-4587-F1EAD2311410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34344FAB-1ECE-8A28-D55E-74D0BF045DC5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C4141D77-E527-F243-1365-79A312E3A6FE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2ADAF4AF-F152-8892-AFD8-8EFB150A2FDD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C423AC00-69B1-0F2E-ED10-0E4B700E6A24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DF37F324-0097-D728-177B-7F5F59C705D2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5FC3A40F-D807-FAEE-7D89-AFC0CA436FD3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00C4311D-9AF4-5B46-0B2A-BF2F405E1A73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BB8928FA-4C02-E9D6-BC9B-D492C9920E4D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9541241-2027-E3BC-4F7A-E941E5E9E408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C2227410-917D-D36A-0DDB-45783DFD1313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58906802-0FA2-BAE9-00F6-29692DE29640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65F52B9F-9718-F05D-8192-D45510F26EDF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DFBB77C5-9A76-70D1-605E-545536D8B54D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3E99327E-0FC2-99A7-A4F3-FBB4201A9471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54ED1541-BD7A-912F-9003-780198BFCAF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C3CAA53A-3985-6025-8021-099369BD245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633347D8-FC7A-BA22-C2C4-24D1537A5B0C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6216D9FE-ABE9-D729-F162-6BA39739619A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F4F52D87-19B9-DCD4-1A0B-683948CD82EE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BE327C82-4325-D1C2-4091-4EA3F9162010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E4ED72EE-6139-2375-B23F-A948ABE79E08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66F7BF62-4161-0770-E8AA-B47BF3243050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33D3C1BA-F13E-94F2-7AE3-D2232A82A523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3DC30D24-AFF6-0310-3BC5-4503731160D2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3BB9E57D-493B-F063-ACFB-5B4F7FE17D35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11264CC7-859F-928F-A8A1-D4F83D2129F7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B66749F5-FF58-3DC9-B661-1F624C6427CD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8F80B50C-C721-7FA6-5A66-9064B3BC6B71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E52FBA5-F855-DBC3-2D60-C6582F2C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6E03F9C8-DC4B-5EC4-0AB9-08501030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FA455C2B-0B22-D565-F0BD-10E060A00C0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Este comando crea directorios. Conceptualmente es el equivalente a “crear una carpeta” desde la terminal, y es necesario cuando quieres construir una estructura de carpetas para organizar o para cumplir condiciones de un reto (por ejemplo, que exista un directorio con un nombre exacto).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FAE5C698-3AA3-3ECD-CF53-1EBA09E5FE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40149" y="3275690"/>
            <a:ext cx="6271743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1300" dirty="0"/>
              <a:t>&lt; </a:t>
            </a:r>
            <a:r>
              <a:rPr lang="es-PE" sz="1300" dirty="0"/>
              <a:t>Es una herramienta para buscar archivos y directorios recorriendo el filesystem desde una ruta base. En teoría, find explora el árbol: tú le dices “busca desde aquí” y le das un criterio (como nombre), y te devuelve rutas que coinciden. Es la forma correcta de localizar cosas cuando no sabes en qué carpeta están.</a:t>
            </a:r>
            <a:r>
              <a:rPr lang="en" sz="1300" dirty="0"/>
              <a:t>&gt;</a:t>
            </a:r>
            <a:endParaRPr sz="1300"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4C3F2896-BBE6-FFA3-2CFD-1253E1881EA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chemeClr val="accent2"/>
                </a:solidFill>
              </a:rPr>
              <a:t>&lt; find/12&gt;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0385183A-A4AA-064E-2C32-9CBA8DD97C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mkdir/11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CDBCE7EC-F343-5084-B72B-37780742BD47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9A2D67FF-C5A5-9646-C380-4DB76D34D365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4B44C613-CD8C-2788-0D7D-AD6CE5A032A4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F16371CD-178D-0BCD-2F96-3A119E935F3A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E002A76B-BF62-8EC8-90FA-3D4B2468C3AD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531A7DDE-6E1A-C00B-02FF-E51600FAC675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9A03518E-4429-635C-2B50-B941FA9206D6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8B4BF259-971E-FCE6-FF2F-DD65659AFEE3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EEEDA138-8DE8-6FDA-F094-5FBC3EBB0638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5CD82A64-EC99-0D16-BF9B-80EB8FCDB55A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011E31A2-19DC-6ACC-8318-A7F8F846F96B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AF6EC569-5BB2-E29A-77DA-7AEA21D679CF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DFFC8248-A261-D0F0-70BB-12275E377374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8D6A5CC8-E482-A2D3-E360-3AF5E16E1135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1A41337B-10CF-356C-C343-4CBDBCBA6D8F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4932DB9F-FE4E-A476-ACB4-1517E2CBDEAE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2DAE4ED4-C78A-7B28-C6A6-21E436DE2DBE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2026AAC2-3A80-D946-3E7F-D992FE6BC669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3E36F1CC-E506-633B-FF49-30D5FEFE7B5B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A1498928-5F48-7095-7E9B-61C9F4736FD4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561F9D3A-DB1F-FD1A-53FE-71D8600A725A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35A3214B-B936-898D-F157-897FCD391576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3FFDBC1B-525C-EC79-BC8B-BA97FA2B8870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5F03CFD7-C7AD-3839-1815-E0F4F7EB9205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E938F4ED-D694-BC23-FA74-3729598AA9CB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2EBFEB4B-B9A5-E43F-72E9-86F9A1AFDDB2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A71DE164-8921-40C9-903C-0AB23D8163D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A7EEDA6C-BCD4-35DD-8C80-7E5CE991185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CB18CDF1-7D64-D7A0-8916-B6742BD00B79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105C52F0-10EA-8797-9D43-F0B4E2C8DD3C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299FCF8B-7B75-6E87-77E6-73977B34E701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17D5228E-CB04-4A16-6420-B472B340A213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A61DBF4B-1C56-3950-B09F-552C97574DDA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82BF18A4-0480-980B-E368-4252D85E957D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80E8D059-1174-C266-4E62-7A1F113E67E9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EB688203-3384-6C77-AE27-781A76DFDF8D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FA827492-2196-30E5-9CAB-AE4B251724BE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817627AB-EBA7-6644-A099-6E36BE17E60C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B7329DE4-EF9D-0BB3-DBDA-C44A0DFB30D4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B5E82F60-D54A-06DB-874D-3CCA59DE3065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DD48D37-3B50-6C38-9934-3FEA50FF8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1EC6006F-383A-31CB-52D6-8CEBA544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A9BBD6C3-4802-0816-606D-E51A10B46E8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</a:t>
            </a:r>
            <a:r>
              <a:rPr lang="es-PE" sz="1200" dirty="0"/>
              <a:t>Este comando crea enlaces simbólicos (symlinks), que funcionan como accesos directos: un archivo “apunta” a otro sin duplicarlo. Teóricamente, el symlink es una referencia: si el original se mueve o desaparece, el link puede romperse. Se usa cuando quieres que algo “aparezca” en una ruta, pero en realidad estás apuntando a otra.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747265E4-197B-E687-308A-D7935F3E82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7403" y="3211779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1200" dirty="0"/>
              <a:t>&lt; </a:t>
            </a:r>
            <a:r>
              <a:rPr lang="es-PE" sz="1200" dirty="0"/>
              <a:t>Este comando identifica el tipo de un archivo (por ejemplo, texto, binario, enlace simbólico, etc.). En una clase, lo verías como una herramienta de “inspección”: no lee el contenido como cat, sino que te dice qué clase de objeto es, lo cual es súper útil para confirmar si algo es un symlink, un ejecutable, o un archivo de texto.</a:t>
            </a:r>
            <a:r>
              <a:rPr lang="en" sz="1200" dirty="0"/>
              <a:t>&gt;</a:t>
            </a:r>
            <a:endParaRPr sz="1200"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9C57DA9A-8658-FBFE-B683-441FA21F2E0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chemeClr val="accent2"/>
                </a:solidFill>
              </a:rPr>
              <a:t>&lt; file/14&gt;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1C4CD692-4616-FD24-2439-8E63D05C49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ln -s/13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6D935CAC-219C-1C40-1EFD-5740088A921A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A53C088C-97C5-F82E-4EA7-168152FB5D7A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3DB69C0B-E2A0-6410-F095-2E703C83F58A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C8B6CD73-ED15-406D-C2E2-486E5C7CD7B8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775722CB-0170-0591-8E6E-C00430DED492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3C906267-6D22-3602-88D8-5D17973498DF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B0733744-5BB9-4CEF-6254-0B0E7D5E5391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0EC7C2AD-6C9C-044A-5270-B7DBDC64CA74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CFE2F454-64D2-5992-5838-B8A6B0F4CE37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973B0FED-9B18-E178-1BD0-40F8CB8336F5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6A6F5240-D22D-E1CD-DACD-6785A34859A4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E086DE38-900C-A9F7-AEE2-29FE8BEB8727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57892BF3-C4DD-577C-2AE7-BD62A9A1FD86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6CD552DE-DFE7-D0A8-6C03-CD872CE650DB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3A2986E3-D180-4A6E-A8E8-20BDF0E6731D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65883A76-A382-7EBC-0834-C99495CF007B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F6ECFE74-BDF3-30F9-BF62-982ADABE1E88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370BBC80-81F1-B7A0-3B55-4A7CB04151BB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6A2AE4BB-5042-7ED4-E8C1-4B7744925814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2D5F63FA-7BDF-A9C2-2BA3-FA470D9C45D8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FBDC0A9-4340-EA2A-B932-C6835794E4E1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68D68F8B-3FF5-2DD1-1A4A-6BBC5A7C5914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9C9B7DCE-EF37-B7BA-D740-DC9E1129C305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12B1F23F-3738-026B-61AB-07B8E9EF4381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AE1CE56C-B042-9EF2-DF11-80066AC263DE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C62D13EE-6625-6E7B-3D7B-C173F5FADB8A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7F01B5C0-5EDB-22B6-29E6-F938E228DE2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01D373FE-A528-EDB6-5FA8-8A17AFD4E75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C6657E29-C006-BDC1-49E8-0DEE2F362257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07C9E5BF-9DC2-82B3-98B9-477651A44E1B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74189F65-BECD-14FF-6CD1-BA47032E224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2BA5E746-1F66-7720-C87C-7449CB40915A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8141540C-A705-26BB-A7A9-A3907B2B2A98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256EDAF8-69CC-1017-A90A-5C57271B223E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34CAE006-49F6-A7D4-7D96-DC811E7AA259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38C1B1A5-A42F-D1F7-C635-44AAB0211608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2E41AA44-FE4A-D12A-6F1C-B11A6C22DCA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6C95B87E-AD56-83AF-B8DC-B36AA9274DB8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B6AB4D14-53E7-E0A7-3EA1-E30FE1FFC349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73078055-EE0D-5ECF-82B8-973E5904772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AF169F9-9C13-3E6B-6376-487ED7D66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90D8466F-322F-908A-A089-F530165D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566F8AA7-3C95-ED96-3953-46DB985E58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Lee el enunciado y subraya la acción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A7A6C0EC-D978-A3B0-C9EF-11F407D608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000F2E8A-E0BF-AB50-2A1F-2FD0B863331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F279D5B8-6C64-B46B-1298-6A426037E0C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0818" y="2168363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Ubícate primero (evita perderte)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3593203E-945C-8B5A-846E-3B9F0CABF46F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55819" y="2313113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B193FE97-EC03-223C-D5AF-263C7EBC6C59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7446AC13-1862-BAEC-6991-6819DB30E126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1F82D2AF-6F41-6CE5-ECF9-B9FCFF74E32F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7DEB82D1-E114-D8C0-CF32-36DF8E552693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14FD4939-42CC-EF28-FE3F-A31E8D87898F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D7D606E6-3A72-2651-6937-0E6F554F8B1A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4161B5E9-410D-06D2-F209-87C5462E0107}"/>
              </a:ext>
            </a:extLst>
          </p:cNvPr>
          <p:cNvSpPr txBox="1">
            <a:spLocks/>
          </p:cNvSpPr>
          <p:nvPr/>
        </p:nvSpPr>
        <p:spPr>
          <a:xfrm>
            <a:off x="3643272" y="2495025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Decide estrategia de ruta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82C325A8-731F-3130-CAE1-577246513594}"/>
              </a:ext>
            </a:extLst>
          </p:cNvPr>
          <p:cNvSpPr txBox="1">
            <a:spLocks/>
          </p:cNvSpPr>
          <p:nvPr/>
        </p:nvSpPr>
        <p:spPr>
          <a:xfrm flipH="1">
            <a:off x="2428272" y="2639775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998E1688-31E9-DEF0-35F2-9D7E057D2400}"/>
              </a:ext>
            </a:extLst>
          </p:cNvPr>
          <p:cNvSpPr txBox="1">
            <a:spLocks/>
          </p:cNvSpPr>
          <p:nvPr/>
        </p:nvSpPr>
        <p:spPr>
          <a:xfrm>
            <a:off x="3808040" y="2843438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3"/>
                </a:solidFill>
              </a:rPr>
              <a:t>Si el nombre del archivo NO es claro, descúbrelo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08A54F3B-159D-8CCE-8939-D26B054711B7}"/>
              </a:ext>
            </a:extLst>
          </p:cNvPr>
          <p:cNvSpPr txBox="1">
            <a:spLocks/>
          </p:cNvSpPr>
          <p:nvPr/>
        </p:nvSpPr>
        <p:spPr>
          <a:xfrm flipH="1">
            <a:off x="2593040" y="2988188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/4 &gt;</a:t>
            </a:r>
          </a:p>
        </p:txBody>
      </p:sp>
      <p:sp>
        <p:nvSpPr>
          <p:cNvPr id="6" name="Google Shape;785;p37">
            <a:extLst>
              <a:ext uri="{FF2B5EF4-FFF2-40B4-BE49-F238E27FC236}">
                <a16:creationId xmlns:a16="http://schemas.microsoft.com/office/drawing/2014/main" id="{6DE68DAB-11D5-ACE1-6679-25D508ECF1A7}"/>
              </a:ext>
            </a:extLst>
          </p:cNvPr>
          <p:cNvSpPr txBox="1">
            <a:spLocks/>
          </p:cNvSpPr>
          <p:nvPr/>
        </p:nvSpPr>
        <p:spPr>
          <a:xfrm>
            <a:off x="3972808" y="3166381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NO sabes dónde está, encuéntralo</a:t>
            </a:r>
          </a:p>
        </p:txBody>
      </p:sp>
      <p:sp>
        <p:nvSpPr>
          <p:cNvPr id="7" name="Google Shape;786;p37">
            <a:extLst>
              <a:ext uri="{FF2B5EF4-FFF2-40B4-BE49-F238E27FC236}">
                <a16:creationId xmlns:a16="http://schemas.microsoft.com/office/drawing/2014/main" id="{EAB95E82-6697-1323-2E94-893BCC54C450}"/>
              </a:ext>
            </a:extLst>
          </p:cNvPr>
          <p:cNvSpPr txBox="1">
            <a:spLocks/>
          </p:cNvSpPr>
          <p:nvPr/>
        </p:nvSpPr>
        <p:spPr>
          <a:xfrm flipH="1">
            <a:off x="2757808" y="3311131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/5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94DAB7F-BB48-9C7D-AE64-5AEF348E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6F9B43E7-3D9B-480F-C30C-FC2085BB5413}"/>
              </a:ext>
            </a:extLst>
          </p:cNvPr>
          <p:cNvSpPr txBox="1">
            <a:spLocks/>
          </p:cNvSpPr>
          <p:nvPr/>
        </p:nvSpPr>
        <p:spPr>
          <a:xfrm>
            <a:off x="4137576" y="3493043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la tarea es “leer la flag”</a:t>
            </a:r>
          </a:p>
        </p:txBody>
      </p:sp>
      <p:sp>
        <p:nvSpPr>
          <p:cNvPr id="10" name="Google Shape;786;p37">
            <a:extLst>
              <a:ext uri="{FF2B5EF4-FFF2-40B4-BE49-F238E27FC236}">
                <a16:creationId xmlns:a16="http://schemas.microsoft.com/office/drawing/2014/main" id="{7C214BCE-3332-E1A0-3E6D-1CAFC622E4D6}"/>
              </a:ext>
            </a:extLst>
          </p:cNvPr>
          <p:cNvSpPr txBox="1">
            <a:spLocks/>
          </p:cNvSpPr>
          <p:nvPr/>
        </p:nvSpPr>
        <p:spPr>
          <a:xfrm flipH="1">
            <a:off x="2922576" y="3637793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/6 &gt;</a:t>
            </a:r>
          </a:p>
        </p:txBody>
      </p:sp>
    </p:spTree>
    <p:extLst>
      <p:ext uri="{BB962C8B-B14F-4D97-AF65-F5344CB8AC3E}">
        <p14:creationId xmlns:p14="http://schemas.microsoft.com/office/powerpoint/2010/main" val="177139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7DFB8F03-9903-C55D-2284-3564CCCC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6F378328-77B6-0060-430B-D8E34A8D2B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49" y="1819950"/>
            <a:ext cx="5323115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Si la tarea es “buscar una línea entre miles”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73B5F4DA-628B-507F-0989-78AEA9FBF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7A04492C-6560-248E-F8EB-FA23763F4F6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/7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3FD17C2E-0DE6-2436-DE6F-8905BBAE871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0816" y="2250523"/>
            <a:ext cx="5158352" cy="5481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Si la tarea es “hallar la diferencia”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1D91B0AA-560F-2C14-7DE1-952AEB9B59A1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55819" y="2313113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/8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DDC76174-3137-0145-11CB-6A2BF1124ED6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8ABD3CE6-5EC6-229F-7B9D-67AFB718E965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CBEFC604-C6A4-FB37-7FC2-41E28D422895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747D1643-F442-10C7-E9DE-57652BEA6C67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E1A03BF2-E1E2-A64F-83C3-99091D5A6301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EDB2F57A-64B0-FF9A-2089-D42D54318347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EAD608BC-D56B-2014-649E-B6F405D79EB8}"/>
              </a:ext>
            </a:extLst>
          </p:cNvPr>
          <p:cNvSpPr txBox="1">
            <a:spLocks/>
          </p:cNvSpPr>
          <p:nvPr/>
        </p:nvSpPr>
        <p:spPr>
          <a:xfrm>
            <a:off x="3643272" y="2514553"/>
            <a:ext cx="4694400" cy="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la tarea es manipular archivos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EAA445A5-177B-927A-A48A-1991C82A08DC}"/>
              </a:ext>
            </a:extLst>
          </p:cNvPr>
          <p:cNvSpPr txBox="1">
            <a:spLocks/>
          </p:cNvSpPr>
          <p:nvPr/>
        </p:nvSpPr>
        <p:spPr>
          <a:xfrm flipH="1">
            <a:off x="2428272" y="2639775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/9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4D5757AE-9D79-BC89-1718-EBA64ECF3005}"/>
              </a:ext>
            </a:extLst>
          </p:cNvPr>
          <p:cNvSpPr txBox="1">
            <a:spLocks/>
          </p:cNvSpPr>
          <p:nvPr/>
        </p:nvSpPr>
        <p:spPr>
          <a:xfrm>
            <a:off x="3804821" y="2813618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3"/>
                </a:solidFill>
              </a:rPr>
              <a:t>Si la tarea es de symlinks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68FFCE55-250E-9FEE-6AAD-A81F75D6230B}"/>
              </a:ext>
            </a:extLst>
          </p:cNvPr>
          <p:cNvSpPr txBox="1">
            <a:spLocks/>
          </p:cNvSpPr>
          <p:nvPr/>
        </p:nvSpPr>
        <p:spPr>
          <a:xfrm flipH="1">
            <a:off x="2428272" y="2988188"/>
            <a:ext cx="1379768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/10 &gt;</a:t>
            </a:r>
          </a:p>
        </p:txBody>
      </p:sp>
      <p:sp>
        <p:nvSpPr>
          <p:cNvPr id="6" name="Google Shape;785;p37">
            <a:extLst>
              <a:ext uri="{FF2B5EF4-FFF2-40B4-BE49-F238E27FC236}">
                <a16:creationId xmlns:a16="http://schemas.microsoft.com/office/drawing/2014/main" id="{2D98F5F5-795B-B2CF-5FAA-8D96F0F883DC}"/>
              </a:ext>
            </a:extLst>
          </p:cNvPr>
          <p:cNvSpPr txBox="1">
            <a:spLocks/>
          </p:cNvSpPr>
          <p:nvPr/>
        </p:nvSpPr>
        <p:spPr>
          <a:xfrm>
            <a:off x="3972808" y="3166381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Verificación final (antes de insistir 20 veces)</a:t>
            </a:r>
          </a:p>
        </p:txBody>
      </p:sp>
      <p:sp>
        <p:nvSpPr>
          <p:cNvPr id="7" name="Google Shape;786;p37">
            <a:extLst>
              <a:ext uri="{FF2B5EF4-FFF2-40B4-BE49-F238E27FC236}">
                <a16:creationId xmlns:a16="http://schemas.microsoft.com/office/drawing/2014/main" id="{6F01B390-E1EE-AA14-0048-F7368172CA18}"/>
              </a:ext>
            </a:extLst>
          </p:cNvPr>
          <p:cNvSpPr txBox="1">
            <a:spLocks/>
          </p:cNvSpPr>
          <p:nvPr/>
        </p:nvSpPr>
        <p:spPr>
          <a:xfrm flipH="1">
            <a:off x="2552876" y="3311131"/>
            <a:ext cx="1419932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/11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50BC1A-459D-A302-28E6-B0AA3EE9C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937D352F-8B19-E6DB-B4E8-FD3C905E262E}"/>
              </a:ext>
            </a:extLst>
          </p:cNvPr>
          <p:cNvSpPr txBox="1">
            <a:spLocks/>
          </p:cNvSpPr>
          <p:nvPr/>
        </p:nvSpPr>
        <p:spPr>
          <a:xfrm>
            <a:off x="4137576" y="3577962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Cada vez que algo falla, no adivines: observa</a:t>
            </a:r>
          </a:p>
        </p:txBody>
      </p:sp>
      <p:sp>
        <p:nvSpPr>
          <p:cNvPr id="10" name="Google Shape;786;p37">
            <a:extLst>
              <a:ext uri="{FF2B5EF4-FFF2-40B4-BE49-F238E27FC236}">
                <a16:creationId xmlns:a16="http://schemas.microsoft.com/office/drawing/2014/main" id="{D9BA347F-710B-6F09-50E2-1A1CDB8078F3}"/>
              </a:ext>
            </a:extLst>
          </p:cNvPr>
          <p:cNvSpPr txBox="1">
            <a:spLocks/>
          </p:cNvSpPr>
          <p:nvPr/>
        </p:nvSpPr>
        <p:spPr>
          <a:xfrm flipH="1">
            <a:off x="2717644" y="3637793"/>
            <a:ext cx="1419932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/12 &gt;</a:t>
            </a:r>
          </a:p>
        </p:txBody>
      </p:sp>
    </p:spTree>
    <p:extLst>
      <p:ext uri="{BB962C8B-B14F-4D97-AF65-F5344CB8AC3E}">
        <p14:creationId xmlns:p14="http://schemas.microsoft.com/office/powerpoint/2010/main" val="4029907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32A3E7B3-439F-2602-5D16-EE6A406F4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E080AC5E-5547-3CD2-6D5E-99D43F17D1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04 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7B7DEA16-947E-B9A5-C570-AF4D6F27CF8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7" y="1846623"/>
            <a:ext cx="5954213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s-PE" dirty="0">
                <a:solidFill>
                  <a:schemeClr val="accent1"/>
                </a:solidFill>
              </a:rPr>
              <a:t>PRACTICING PIPING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3F0BB00F-46C1-B322-759B-D64236447D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2" y="2448125"/>
            <a:ext cx="5314179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Redirección y control de stdin/stdout/stderr para flujos potentes.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57F4A1F4-2963-2E17-47D7-45D18AE0AD37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AA7DD5E2-CACC-402E-B66C-6E175A641ACB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DB50C125-88DE-1B90-45FF-3A2B7E66234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F2BAC7F4-7166-5511-6C55-378DFAEE74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5377E7-C1E5-B938-203B-C0620A57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5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A663B4E0-6A90-9603-7D94-7A39E468B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>
            <a:extLst>
              <a:ext uri="{FF2B5EF4-FFF2-40B4-BE49-F238E27FC236}">
                <a16:creationId xmlns:a16="http://schemas.microsoft.com/office/drawing/2014/main" id="{7C158B57-63E2-D0BF-5696-31CFD75C35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Step by step de </a:t>
            </a:r>
            <a:r>
              <a:rPr lang="en" sz="2400" dirty="0">
                <a:solidFill>
                  <a:schemeClr val="accent2"/>
                </a:solidFill>
              </a:rPr>
              <a:t>‘PRACTICING PIPING’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>
            <a:extLst>
              <a:ext uri="{FF2B5EF4-FFF2-40B4-BE49-F238E27FC236}">
                <a16:creationId xmlns:a16="http://schemas.microsoft.com/office/drawing/2014/main" id="{980B0793-1DB4-822C-B56E-19CA8F62EB68}"/>
              </a:ext>
            </a:extLst>
          </p:cNvPr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>
            <a:extLst>
              <a:ext uri="{FF2B5EF4-FFF2-40B4-BE49-F238E27FC236}">
                <a16:creationId xmlns:a16="http://schemas.microsoft.com/office/drawing/2014/main" id="{6CB7EC91-3C22-53DF-670F-86769B272551}"/>
              </a:ext>
            </a:extLst>
          </p:cNvPr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>
            <a:extLst>
              <a:ext uri="{FF2B5EF4-FFF2-40B4-BE49-F238E27FC236}">
                <a16:creationId xmlns:a16="http://schemas.microsoft.com/office/drawing/2014/main" id="{0CF0F596-9999-8C45-71A1-3BFBBB11D295}"/>
              </a:ext>
            </a:extLst>
          </p:cNvPr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Domina el modelo mental I/O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>
            <a:extLst>
              <a:ext uri="{FF2B5EF4-FFF2-40B4-BE49-F238E27FC236}">
                <a16:creationId xmlns:a16="http://schemas.microsoft.com/office/drawing/2014/main" id="{DFB34C25-8321-DF12-54B2-8DFB063579BF}"/>
              </a:ext>
            </a:extLst>
          </p:cNvPr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>
            <a:extLst>
              <a:ext uri="{FF2B5EF4-FFF2-40B4-BE49-F238E27FC236}">
                <a16:creationId xmlns:a16="http://schemas.microsoft.com/office/drawing/2014/main" id="{5079B80C-917B-FC1E-305F-D1610448C176}"/>
              </a:ext>
            </a:extLst>
          </p:cNvPr>
          <p:cNvSpPr txBox="1"/>
          <p:nvPr/>
        </p:nvSpPr>
        <p:spPr>
          <a:xfrm>
            <a:off x="3326925" y="1984008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Redirección básica a desde archivo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>
            <a:extLst>
              <a:ext uri="{FF2B5EF4-FFF2-40B4-BE49-F238E27FC236}">
                <a16:creationId xmlns:a16="http://schemas.microsoft.com/office/drawing/2014/main" id="{42129E3E-951E-E062-48E5-C6C1A56C7A46}"/>
              </a:ext>
            </a:extLst>
          </p:cNvPr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>
            <a:extLst>
              <a:ext uri="{FF2B5EF4-FFF2-40B4-BE49-F238E27FC236}">
                <a16:creationId xmlns:a16="http://schemas.microsoft.com/office/drawing/2014/main" id="{0C213BF6-C0F8-DDC8-9294-73BE05F4D69A}"/>
              </a:ext>
            </a:extLst>
          </p:cNvPr>
          <p:cNvSpPr txBox="1"/>
          <p:nvPr/>
        </p:nvSpPr>
        <p:spPr>
          <a:xfrm>
            <a:off x="3764225" y="2706567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Pipes + filtros para encontrar la flag</a:t>
            </a:r>
          </a:p>
        </p:txBody>
      </p:sp>
      <p:sp>
        <p:nvSpPr>
          <p:cNvPr id="642" name="Google Shape;642;p34">
            <a:extLst>
              <a:ext uri="{FF2B5EF4-FFF2-40B4-BE49-F238E27FC236}">
                <a16:creationId xmlns:a16="http://schemas.microsoft.com/office/drawing/2014/main" id="{39C57570-AEA8-0DC2-EB19-FE7EAFAE2BF5}"/>
              </a:ext>
            </a:extLst>
          </p:cNvPr>
          <p:cNvSpPr txBox="1"/>
          <p:nvPr/>
        </p:nvSpPr>
        <p:spPr>
          <a:xfrm>
            <a:off x="2924775" y="342912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Step 04</a:t>
            </a:r>
            <a:endParaRPr sz="2000">
              <a:solidFill>
                <a:schemeClr val="accen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3" name="Google Shape;643;p34">
            <a:extLst>
              <a:ext uri="{FF2B5EF4-FFF2-40B4-BE49-F238E27FC236}">
                <a16:creationId xmlns:a16="http://schemas.microsoft.com/office/drawing/2014/main" id="{4BC9B4C5-68E3-3BF2-9BBF-AB47D2F9D50F}"/>
              </a:ext>
            </a:extLst>
          </p:cNvPr>
          <p:cNvSpPr txBox="1"/>
          <p:nvPr/>
        </p:nvSpPr>
        <p:spPr>
          <a:xfrm>
            <a:off x="4183275" y="3429125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Routing avanzado (debug y casos raros)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>
            <a:extLst>
              <a:ext uri="{FF2B5EF4-FFF2-40B4-BE49-F238E27FC236}">
                <a16:creationId xmlns:a16="http://schemas.microsoft.com/office/drawing/2014/main" id="{1429914E-BCB1-ED77-7E88-E50A8662BF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>
            <a:extLst>
              <a:ext uri="{FF2B5EF4-FFF2-40B4-BE49-F238E27FC236}">
                <a16:creationId xmlns:a16="http://schemas.microsoft.com/office/drawing/2014/main" id="{B12E243B-6EF2-5E07-D183-A7654E2AFC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>
            <a:extLst>
              <a:ext uri="{FF2B5EF4-FFF2-40B4-BE49-F238E27FC236}">
                <a16:creationId xmlns:a16="http://schemas.microsoft.com/office/drawing/2014/main" id="{2D9C6BEC-8431-CF03-5C0F-1027D6BF789D}"/>
              </a:ext>
            </a:extLst>
          </p:cNvPr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>
            <a:extLst>
              <a:ext uri="{FF2B5EF4-FFF2-40B4-BE49-F238E27FC236}">
                <a16:creationId xmlns:a16="http://schemas.microsoft.com/office/drawing/2014/main" id="{0C1E78E1-7951-F06C-BAF5-C4CC6DAEFF4C}"/>
              </a:ext>
            </a:extLst>
          </p:cNvPr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>
            <a:extLst>
              <a:ext uri="{FF2B5EF4-FFF2-40B4-BE49-F238E27FC236}">
                <a16:creationId xmlns:a16="http://schemas.microsoft.com/office/drawing/2014/main" id="{5B1D4DB5-7254-E3F9-4F18-80447A4EDF94}"/>
              </a:ext>
            </a:extLst>
          </p:cNvPr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>
            <a:extLst>
              <a:ext uri="{FF2B5EF4-FFF2-40B4-BE49-F238E27FC236}">
                <a16:creationId xmlns:a16="http://schemas.microsoft.com/office/drawing/2014/main" id="{BED76006-5AB0-6DBD-6B47-875D3FF12BFD}"/>
              </a:ext>
            </a:extLst>
          </p:cNvPr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>
            <a:extLst>
              <a:ext uri="{FF2B5EF4-FFF2-40B4-BE49-F238E27FC236}">
                <a16:creationId xmlns:a16="http://schemas.microsoft.com/office/drawing/2014/main" id="{2035B739-0570-D6B7-100C-7FDB4064DD08}"/>
              </a:ext>
            </a:extLst>
          </p:cNvPr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>
            <a:extLst>
              <a:ext uri="{FF2B5EF4-FFF2-40B4-BE49-F238E27FC236}">
                <a16:creationId xmlns:a16="http://schemas.microsoft.com/office/drawing/2014/main" id="{2EB0C093-AD19-99CB-B5C9-DE78F8A2204B}"/>
              </a:ext>
            </a:extLst>
          </p:cNvPr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>
            <a:extLst>
              <a:ext uri="{FF2B5EF4-FFF2-40B4-BE49-F238E27FC236}">
                <a16:creationId xmlns:a16="http://schemas.microsoft.com/office/drawing/2014/main" id="{02E91243-0AB1-2A94-FA27-5875A89654CD}"/>
              </a:ext>
            </a:extLst>
          </p:cNvPr>
          <p:cNvCxnSpPr/>
          <p:nvPr/>
        </p:nvCxnSpPr>
        <p:spPr>
          <a:xfrm>
            <a:off x="1337875" y="3721325"/>
            <a:ext cx="1587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4">
            <a:extLst>
              <a:ext uri="{FF2B5EF4-FFF2-40B4-BE49-F238E27FC236}">
                <a16:creationId xmlns:a16="http://schemas.microsoft.com/office/drawing/2014/main" id="{0BA913D6-9804-3A60-512A-C2B792FAF033}"/>
              </a:ext>
            </a:extLst>
          </p:cNvPr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71F5FBA-F46D-4534-80F9-37F4CE90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>
          <a:extLst>
            <a:ext uri="{FF2B5EF4-FFF2-40B4-BE49-F238E27FC236}">
              <a16:creationId xmlns:a16="http://schemas.microsoft.com/office/drawing/2014/main" id="{4F99FA73-2852-1033-6CAD-1227C8AA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>
            <a:extLst>
              <a:ext uri="{FF2B5EF4-FFF2-40B4-BE49-F238E27FC236}">
                <a16:creationId xmlns:a16="http://schemas.microsoft.com/office/drawing/2014/main" id="{CACDF360-548C-CDD4-8BAE-56732591D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460450" y="1436713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1" name="Google Shape;481;p29">
            <a:extLst>
              <a:ext uri="{FF2B5EF4-FFF2-40B4-BE49-F238E27FC236}">
                <a16:creationId xmlns:a16="http://schemas.microsoft.com/office/drawing/2014/main" id="{FA6DE784-B1B6-A003-F697-5EC8338BEB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32549" y="1775113"/>
            <a:ext cx="4790541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</a:t>
            </a:r>
            <a:r>
              <a:rPr lang="es-PE" dirty="0"/>
              <a:t>Redirección y control de stdin/stdout/stderr para flujos potentes.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id="{BB4B018C-BF65-1286-D793-A374FA90CCF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332550" y="1436725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PRACTICANDO PIPING</a:t>
            </a:r>
            <a:endParaRPr dirty="0"/>
          </a:p>
        </p:txBody>
      </p:sp>
      <p:sp>
        <p:nvSpPr>
          <p:cNvPr id="483" name="Google Shape;483;p29">
            <a:extLst>
              <a:ext uri="{FF2B5EF4-FFF2-40B4-BE49-F238E27FC236}">
                <a16:creationId xmlns:a16="http://schemas.microsoft.com/office/drawing/2014/main" id="{DCC8240F-9DCA-298D-F613-87A5721B3499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 flipH="1">
            <a:off x="2850125" y="241986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4" name="Google Shape;484;p29">
            <a:extLst>
              <a:ext uri="{FF2B5EF4-FFF2-40B4-BE49-F238E27FC236}">
                <a16:creationId xmlns:a16="http://schemas.microsoft.com/office/drawing/2014/main" id="{DFEE4A4F-E285-D2CF-265E-C688E1AE3FE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722224" y="2755463"/>
            <a:ext cx="4845461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Variables en la shell y bases de scripting (incluye sustitución de comandos)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5" name="Google Shape;485;p29">
            <a:extLst>
              <a:ext uri="{FF2B5EF4-FFF2-40B4-BE49-F238E27FC236}">
                <a16:creationId xmlns:a16="http://schemas.microsoft.com/office/drawing/2014/main" id="{66936CCF-13CC-88FF-8694-6723497B9A5B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3722225" y="241985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SHELL VARIABLES</a:t>
            </a:r>
            <a:endParaRPr dirty="0"/>
          </a:p>
        </p:txBody>
      </p:sp>
      <p:sp>
        <p:nvSpPr>
          <p:cNvPr id="486" name="Google Shape;486;p29">
            <a:extLst>
              <a:ext uri="{FF2B5EF4-FFF2-40B4-BE49-F238E27FC236}">
                <a16:creationId xmlns:a16="http://schemas.microsoft.com/office/drawing/2014/main" id="{4F10220F-BADE-F861-9965-BC5695ED8AF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 flipH="1">
            <a:off x="4242875" y="340021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487" name="Google Shape;487;p29">
            <a:extLst>
              <a:ext uri="{FF2B5EF4-FFF2-40B4-BE49-F238E27FC236}">
                <a16:creationId xmlns:a16="http://schemas.microsoft.com/office/drawing/2014/main" id="{96D8060F-F8C8-11F1-124F-78EF1CC3CA28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5114975" y="3837713"/>
            <a:ext cx="3660177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Observa y controla procesos: ejecución, foreground/background y manejo básico.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8" name="Google Shape;488;p29">
            <a:extLst>
              <a:ext uri="{FF2B5EF4-FFF2-40B4-BE49-F238E27FC236}">
                <a16:creationId xmlns:a16="http://schemas.microsoft.com/office/drawing/2014/main" id="{F9090DB9-2285-C991-638C-92AA9F2D3DBE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114975" y="340020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PROCESOS Y TRABAJOS</a:t>
            </a:r>
            <a:endParaRPr dirty="0"/>
          </a:p>
        </p:txBody>
      </p:sp>
      <p:sp>
        <p:nvSpPr>
          <p:cNvPr id="489" name="Google Shape;489;p29">
            <a:extLst>
              <a:ext uri="{FF2B5EF4-FFF2-40B4-BE49-F238E27FC236}">
                <a16:creationId xmlns:a16="http://schemas.microsoft.com/office/drawing/2014/main" id="{1A85A62A-3945-283E-EA67-C79901C51FC0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Tabla</a:t>
            </a:r>
            <a:r>
              <a:rPr lang="en" dirty="0"/>
              <a:t> de </a:t>
            </a:r>
            <a:r>
              <a:rPr lang="en" dirty="0">
                <a:solidFill>
                  <a:schemeClr val="accent2"/>
                </a:solidFill>
              </a:rPr>
              <a:t>$CONTENIDOS</a:t>
            </a:r>
            <a:r>
              <a:rPr lang="en" dirty="0"/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490" name="Google Shape;490;p29">
            <a:extLst>
              <a:ext uri="{FF2B5EF4-FFF2-40B4-BE49-F238E27FC236}">
                <a16:creationId xmlns:a16="http://schemas.microsoft.com/office/drawing/2014/main" id="{05C05130-5336-2940-2906-BDD5D614E89A}"/>
              </a:ext>
            </a:extLst>
          </p:cNvPr>
          <p:cNvGrpSpPr/>
          <p:nvPr/>
        </p:nvGrpSpPr>
        <p:grpSpPr>
          <a:xfrm>
            <a:off x="1084825" y="1168950"/>
            <a:ext cx="506100" cy="3401075"/>
            <a:chOff x="1084825" y="1168950"/>
            <a:chExt cx="506100" cy="3401075"/>
          </a:xfrm>
        </p:grpSpPr>
        <p:sp>
          <p:nvSpPr>
            <p:cNvPr id="491" name="Google Shape;491;p29">
              <a:extLst>
                <a:ext uri="{FF2B5EF4-FFF2-40B4-BE49-F238E27FC236}">
                  <a16:creationId xmlns:a16="http://schemas.microsoft.com/office/drawing/2014/main" id="{F8A09557-0D4A-630B-DBA4-6F807084969C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492" name="Google Shape;492;p29">
              <a:extLst>
                <a:ext uri="{FF2B5EF4-FFF2-40B4-BE49-F238E27FC236}">
                  <a16:creationId xmlns:a16="http://schemas.microsoft.com/office/drawing/2014/main" id="{937BEE38-0D84-A2EA-69AC-DB2C55AF8B42}"/>
                </a:ext>
              </a:extLst>
            </p:cNvPr>
            <p:cNvCxnSpPr/>
            <p:nvPr/>
          </p:nvCxnSpPr>
          <p:spPr>
            <a:xfrm>
              <a:off x="1337875" y="1168950"/>
              <a:ext cx="0" cy="2764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4" name="Google Shape;494;p29">
            <a:extLst>
              <a:ext uri="{FF2B5EF4-FFF2-40B4-BE49-F238E27FC236}">
                <a16:creationId xmlns:a16="http://schemas.microsoft.com/office/drawing/2014/main" id="{6437949F-B121-98B2-4B62-253FF852069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495" name="Google Shape;495;p29">
            <a:extLst>
              <a:ext uri="{FF2B5EF4-FFF2-40B4-BE49-F238E27FC236}">
                <a16:creationId xmlns:a16="http://schemas.microsoft.com/office/drawing/2014/main" id="{46CA69BD-F06B-5ED8-B52E-99D913B826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E58807-E013-4828-3988-81DF2B30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17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98BAA03E-DDA2-A2AB-A318-D7EDEFFB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99578544-B846-87F0-DE34-B1FC1AF264E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Cuando un comando imprime algo “normal” (stdout), &gt; lo manda a un archivo. Si el archivo existe, lo reemplaza completo.</a:t>
            </a:r>
          </a:p>
          <a:p>
            <a:pPr marL="0" indent="0"/>
            <a:endParaRPr lang="es-PE" sz="1200" dirty="0"/>
          </a:p>
          <a:p>
            <a:pPr marL="0" indent="0"/>
            <a:r>
              <a:rPr lang="es-PE" sz="1200" dirty="0"/>
              <a:t>Ejemplo: echo hola &gt; salida.txt</a:t>
            </a:r>
          </a:p>
          <a:p>
            <a:pPr marL="0" indent="0"/>
            <a:r>
              <a:rPr lang="es-PE" sz="1200" dirty="0"/>
              <a:t>(en vez de mostrar “hola” en pantalla, lo guarda en salida.txt)&gt;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55F7F954-9B0C-5796-FCC5-2EF7B81488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Igual que “&gt;”, pero no borra lo anterior: agrega al final.</a:t>
            </a:r>
          </a:p>
          <a:p>
            <a:pPr marL="0" lvl="0" indent="0"/>
            <a:endParaRPr lang="es-PE" dirty="0"/>
          </a:p>
          <a:p>
            <a:pPr marL="0" lvl="0" indent="0"/>
            <a:r>
              <a:rPr lang="es-PE" dirty="0"/>
              <a:t>Ejemplo: echo </a:t>
            </a:r>
            <a:r>
              <a:rPr lang="es-PE" dirty="0">
                <a:solidFill>
                  <a:schemeClr val="bg2"/>
                </a:solidFill>
              </a:rPr>
              <a:t>‘otra_linea’</a:t>
            </a:r>
            <a:r>
              <a:rPr lang="es-PE" dirty="0"/>
              <a:t> &gt;&gt; salida.txt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694FB264-C980-837D-503B-AA33C2D1572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“  &gt;&gt;  ” /2&gt;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54913716-C4B3-9A5B-4789-E3D8DC641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  &gt;  ”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8FAA6729-77DC-2F96-F07B-5D0C6428B301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7203FB11-105E-59B0-BE0D-84D9B3826879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14F6B1B8-C339-6A55-0769-12739781A73D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842DD91E-CB32-4425-90E0-D643055E6E68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4DF48893-0FCC-DB2E-C9BB-F558B5E4FBB0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A70D0CFB-F575-61E6-BBEC-D4A62D624054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AA23B347-C192-B449-F308-D3D4D8A59D6E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09399BF0-5081-F9D3-DE6A-3EB7690E3D77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2BBF1094-A87B-D3DE-AE9F-65A5BBA60CC4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CBD0C00D-EEE7-204B-F7C2-ED02BA18F6A7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4BE23F78-8E1C-A595-7889-BB27D9F18643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3E5965BB-631F-2B81-E2F8-D874D5CA656D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232FAACD-23CD-3CF8-0839-7CC500671FC9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FBA75AB2-D30F-4D61-D9DF-D43AE13A0343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EC63FBED-4388-BFBC-8F09-E4ADA707E7FB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3A3D5CE1-9A74-8C2C-55DE-B5B3E9B0A91C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944631F5-0B99-8FB8-02C8-CFEDA6A5B89E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20ECB489-2BF7-268C-0618-2EDC9BCD3DA0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0B8A03B3-68A1-80AC-693F-463A44E71E27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79C197F9-870A-8675-63D2-C6959925787F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A617D9F2-0094-4303-DC85-53A497DBB9AD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C58F11CB-3993-86FA-EAE8-EA3CCC7CD8FF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FFDA078F-AE97-F044-7592-F7987C1ED931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37E3555D-0816-E831-DE43-9E50BF3C850E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BD74631D-FF86-E553-7D8B-2D157D1FD9CC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E9F4CB99-8204-72DE-BA97-B34684BF214D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A0CF788B-E292-9C8D-FB28-630169AF31B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6E001792-35C9-1554-B40B-ADD837792DD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104B79C7-0379-32B7-39B5-6CD72FEDC1FA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BA1B109C-FCF9-430F-4F03-DCDD4D361CE7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F0C2F0D9-CA55-E193-EC43-4E05C59B484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077F4978-E6F6-6361-DA2F-E4BE46B8976E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6EE7D910-5D23-ED6C-6D90-D0A8B40508B6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106D7A6C-8B61-3103-8086-27B4AA25771C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367C1E2D-5CBC-BE4E-DAE8-FA5F8AF4520A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5622BE5A-C2CA-EB90-8E81-2CCF4674230F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EA6DA20E-9E7E-0037-5377-183BBDA95FB0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01BBAA51-0BBA-9805-0F3F-1D0E4F6C1520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C8B143BD-DE46-8800-2E8B-25A39D2150ED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D14D0CCD-3E34-696A-6F8B-F7DFB16CD6A1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AE93E02-B8CC-03E1-5E78-71799370E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823193D9-6C6F-65C9-B0C1-A22A74FA0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47CA95E0-52B4-92E4-FF78-C6F05957132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>
                <a:solidFill>
                  <a:schemeClr val="bg2"/>
                </a:solidFill>
              </a:rPr>
              <a:t>1&gt; </a:t>
            </a:r>
            <a:r>
              <a:rPr lang="es-PE" sz="1200" dirty="0"/>
              <a:t>es lo mismo que </a:t>
            </a:r>
            <a:r>
              <a:rPr lang="es-PE" sz="1200" dirty="0">
                <a:solidFill>
                  <a:schemeClr val="bg2"/>
                </a:solidFill>
              </a:rPr>
              <a:t>&gt;</a:t>
            </a:r>
            <a:r>
              <a:rPr lang="es-PE" sz="1200" dirty="0"/>
              <a:t>; solo que lo hace explícito: FD 1 = stdout.</a:t>
            </a:r>
          </a:p>
          <a:p>
            <a:pPr marL="0" indent="0"/>
            <a:endParaRPr lang="es-PE" sz="1200" dirty="0"/>
          </a:p>
          <a:p>
            <a:pPr marL="0" indent="0"/>
            <a:r>
              <a:rPr lang="es-PE" sz="1200" dirty="0"/>
              <a:t>Ejemplo: comando </a:t>
            </a:r>
            <a:r>
              <a:rPr lang="es-PE" sz="1200" dirty="0">
                <a:solidFill>
                  <a:schemeClr val="bg2"/>
                </a:solidFill>
              </a:rPr>
              <a:t>1&gt;</a:t>
            </a:r>
            <a:r>
              <a:rPr lang="es-PE" sz="1200" dirty="0"/>
              <a:t> out.txt.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480175CE-728C-F37F-E7E1-C7E6004529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redirige stderr a archivo. Ej: /challenge/run 2&gt; instructions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75B69515-A1E8-5C3A-1F6D-332AC2EF212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“  2&gt;  ” /4&gt;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E3917AD4-B91A-BEDD-6880-3877C34C8A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  1&gt;  ” /3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2DA8C180-113A-E7A5-F905-B8A858C6EF4A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46A241B4-59DD-DB22-16CB-F3D181BF40F8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70854A3A-C97F-4F3D-5A6B-8999BFE08134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70CD1291-E36A-8C9B-EAA5-0E6972532112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2C83F741-876F-E085-90D1-8524C5DDC0D5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B449D28A-C784-CAD4-43C8-3DA38A6F9E8E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3F8C5296-59AC-DA7C-32DE-B9608A48CC16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CC2EDADC-06EF-447F-EB9D-3E8CA7F261B9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C9037AB8-9389-F68F-45B6-793C98576671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56A209E2-8B58-37A6-BD78-DE4D90621AF3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325A7EA7-0AC5-2F17-E29B-C2595423FE87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B34E22AC-7F98-C657-5E81-D13469DE1EF8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237C3C32-E2B5-0CA8-613C-EBB16E9DC5E6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E877E96A-08F6-F2B2-C0CA-43B0FF1E6442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3290ADDA-4A5E-87A1-99B1-D61F13DFB820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D7F5B874-C78B-C070-63B6-49D7E389E622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CF787961-CAFE-4CBD-9D22-9E9B6E46E288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976808F3-7E35-BAC9-E4FE-6A3B4DA290C0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ED144FDD-0967-FEF7-2A0C-4AA47C32307B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BA477F49-CC3C-B23D-96F7-900C3C73E495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638D349C-C8BF-2AEF-BEB8-C69962EADC4D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804630F3-C2C4-AB4E-C1E8-56BC32F98B98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FF3A0BF1-5F00-027D-991C-0CBC9EA39B1E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A0E44BCF-4E2A-E410-1B06-F8D222738FC2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6408615D-6836-B870-CB91-FC74C8D4F02C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DEEE4D74-3106-2408-A57E-86525D9B68D3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DA3055D7-27D2-F9D5-9466-8271C8A2C1E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D587264E-6D3C-E4E8-C16C-BCD298835E6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D28D2F3E-B05B-6989-B359-4518288979A7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429998B7-829F-ABED-DD8B-27928463803B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E32CC541-E7C1-D96F-C960-AAA6FEE31AE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8EA3B2B6-1637-A696-4801-4B1DF01BD1C4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5FD24B52-64B9-3907-2DD9-95B7994CF82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EFDB7F72-476F-F8D1-E76E-98EE39D3DF58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66AA0D08-6023-21C4-5B99-086A7F371482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BDD73201-309E-161E-C051-F4210EC2E1C3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4EAD56BB-6403-7EBE-0A46-8A332A6B009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73189353-C1E5-A603-2E0F-35E11C9FD3A0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14E063E5-F206-610E-B987-8FB024DA104C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5890BB01-1CB5-46A3-A65F-106F35F49265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F5D1F4C-0333-C805-20BB-3C899217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1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7AF5FCF7-A90F-4FAB-51D7-76BD91764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65180600-39C4-3C8E-5E84-114AAD9796C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redirige un archivo como </a:t>
            </a:r>
            <a:r>
              <a:rPr lang="es-PE" sz="1200" b="1" dirty="0"/>
              <a:t>stdin</a:t>
            </a:r>
            <a:r>
              <a:rPr lang="es-PE" sz="1200" dirty="0"/>
              <a:t>. Ej: </a:t>
            </a:r>
            <a:r>
              <a:rPr lang="es-PE" dirty="0"/>
              <a:t>rev &lt; </a:t>
            </a:r>
            <a:r>
              <a:rPr lang="es-PE" dirty="0" err="1"/>
              <a:t>message</a:t>
            </a:r>
            <a:r>
              <a:rPr lang="es-PE" dirty="0"/>
              <a:t> 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C756C126-9543-320C-C7A0-6E56EB6D98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pipea </a:t>
            </a:r>
            <a:r>
              <a:rPr lang="es-PE" b="1" dirty="0"/>
              <a:t>stdout</a:t>
            </a:r>
            <a:r>
              <a:rPr lang="es-PE" dirty="0"/>
              <a:t> del comando izquierdo a </a:t>
            </a:r>
            <a:r>
              <a:rPr lang="es-PE" b="1" dirty="0"/>
              <a:t>stdin</a:t>
            </a:r>
            <a:r>
              <a:rPr lang="es-PE" dirty="0"/>
              <a:t> del derecho. Ej: /challenge/run | grep FLAG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B6DB476F-9213-1F81-A988-F38F31723B2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“  |  ” /6&gt;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1F391501-EC8C-250A-87E9-45ED66E71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  &lt;  ” /5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D19C0017-C1E3-2C80-E607-59AB901E03A5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90460B37-B8E9-4D03-9E35-B80493161EAB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4961EF04-F5F7-CE09-7924-12492606AC45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8BC22C27-F495-08C6-8791-7E9F2D034FF2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3B4E94A2-32DC-E939-BD01-7441CAA5B951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373A57BE-5283-F829-C478-471A8E23401E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043B1AB8-C38A-057F-DE34-212494046754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FB646FA9-B448-D271-E731-3543B9C85D1E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3FEB68EB-585C-5E8E-923D-65474B536EFE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55C49FCB-1750-4F5B-48AC-EADD8C2B4F0B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0412D286-FE96-9D1A-918E-31DDADDCF80C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771C3E3C-F611-3B09-7A0C-D26CEA01F7DD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E0EF0865-E30B-B082-ED39-24AD40F1A75A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D37592F8-4F01-5B9B-32D9-931311F7480E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7B001966-1B45-B84B-9DE5-0793548C5D2E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C8174D93-07A2-DAF3-B259-694055B10D3A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6BCD17BC-D5D9-9653-68B4-22A78A426F53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A5287C6B-A6E7-14CC-FC44-88C96572102B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38066B88-E398-D544-91FD-CE276C89BB11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954B0621-37DD-8540-579E-9D495DBB82AC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EF7F0B74-F4D7-F48E-7753-7D56E855EC59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EF9E9BE0-3F04-B117-EB0A-64D3631D9C92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8642C73B-AA51-C4A2-3DF6-3A8B0E525FDA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C7BEE48B-A101-D25E-E2F0-C0317A91D59B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A056CA09-A470-4D1E-2C33-2E27710D24B7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E02C8B7D-FE58-6CA9-25AF-8325EF8E7801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64D57917-4CB4-9DAF-9F8A-A356B7D0DA3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37A3E35B-1A4E-25AA-4153-13070DBCD29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E56ECADA-7D16-00D1-18BB-7F07B3FC3D48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737CFAB7-1F5C-BC49-E406-7B5CE074B326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42EB1FFC-0B7C-52BA-D101-9DFE95A46442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DE0A1635-F998-3207-B8CB-D674AA83A4B3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E347A658-6250-452C-1586-2D16E5E3994D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8FEE5BE9-2D9F-7EEB-5F1C-53A56778240B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385A84FD-2857-ACCD-ACB9-DEB18B85EA06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368F5B57-ED66-65B3-D3E1-624B01A7F0C1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0FC20635-7907-FF04-F2E5-90720CAFEF07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6A765EA2-4912-0C2B-1BBB-969DBD078CFD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9133D357-B311-0077-1D8A-797DB875ABD8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CA0E85EC-747A-9D9A-2728-3BCE28334D94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D61BE2F-4ADF-587D-7DF9-F4C5879F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4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9FC241CC-BEF0-86F9-7D80-9D6E7C82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171A686F-F6EC-C73D-B9B5-5C0BD04FA80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manda stderr (2) hacia stdout (1) para poder pipearlo/grepear. Ej: /challenge/run 2&gt;&amp;1 | grep FLAG.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ED8C7111-7AC7-8FB8-504E-CE3C51E4A0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process substitution para “usar la salida de un comando como archivo” (ideal con diff). Ej: diff &lt;(cmd1) &lt;(cmd2)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BF4E6A17-A575-0B3B-0717-F3D77303BAB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“</a:t>
            </a:r>
            <a:r>
              <a:rPr lang="es-PE" dirty="0">
                <a:solidFill>
                  <a:schemeClr val="accent2"/>
                </a:solidFill>
              </a:rPr>
              <a:t>&lt;(cmd)</a:t>
            </a:r>
            <a:r>
              <a:rPr lang="en" dirty="0">
                <a:solidFill>
                  <a:schemeClr val="accent2"/>
                </a:solidFill>
              </a:rPr>
              <a:t>” /8&gt;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0084CACE-6967-C22B-FA23-4F7BF22B0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“2&gt;&amp;1 (o 2&gt;&amp; 1)” /7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0381BAAF-C496-98F1-D6E6-1B433EA867C9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F8A3D27C-F857-94D6-2630-AD4B1AE5C527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ED4800C8-E7BC-DC63-98B5-1E1BDCE91BF5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1F16571B-57F8-2F13-9EEE-AD7FE3FB8C7C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4CF428B4-95A2-46ED-5C7B-D996D04C3DC9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1CBA2EF2-51C2-7D96-8B75-F11704BEFFC7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CF0A6D8D-C23F-04F7-C7D6-D92BF476CB59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B44991BB-C493-9DF3-90CC-BD2A54CDB001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4BD2423B-E287-AFD7-2727-B18374F4BAE0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F6EBE295-B4C7-5ACB-8EF2-00EE23F69E0F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60096C0A-1103-C7FD-60A5-4F955A29303F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BA9A73B6-8D56-4221-6822-C0F241891642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E2B3FFB9-3C39-CD6A-42DF-7F9364ABDFFF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DDF6BDDE-F46E-59B8-A056-AB383495069B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36BBB7F7-2496-D2CB-0B1F-086C7954D5AF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ABA350C1-766F-B7FA-C3FD-8DA82111DF51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7B9C0E15-743F-0A30-71B2-19B6CB7E2678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8D72AEDC-C4BF-EDD2-C4C5-5D72CD9B90DE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901E5ED7-AA67-FA2B-F3AD-949762E2F4E7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6BC7D956-8331-344D-E16E-024AFE2AB305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ADCAE11C-B718-4AD5-E983-EAEED099BD34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C3FD6ED2-6C95-2447-4E50-D7EA547CF1DC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C540C8E4-90F9-025B-172F-F8F62EFC15EE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9C1CE512-CD83-E8EE-4EB7-2DDB605099C8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09ACF709-1A4D-315F-E2A2-CAFAC4357023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14FDE1BE-6BEF-A6CF-AE3C-046484018141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14E1AC54-1E38-FE8E-10DF-913519B1910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EBA443E8-780C-7AA9-140E-008BE7A2A54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C21333C3-A7C8-8FB1-D0D8-B77E8D843E76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F368340C-1F12-3888-4EBC-C328663DA1AC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0BC23131-D828-24A7-4DD7-DE2ED5B25E0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72CEE3A0-2B74-DBD7-484A-A5FA1E1BBB36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E8DCB47F-9115-F0F0-92D8-1BF576D109F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4B2D440F-7CD5-2BD3-9A32-650BC727353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34E14AD9-2F5D-6DB9-40ED-71EA767C6B2C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60B9CC78-2892-F9A1-EFDC-EE9C3E6BE55D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4D3A8A48-5FBB-7A1B-CBD6-38E7C468B122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511E0968-F0A6-E002-F950-BB11214BB96D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39CBAC79-E6D3-C918-5FCD-375E4D5CBE87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6E3E2B6A-899A-3313-62B0-F6BEAE8DEBB8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07B4C65-F992-F6A1-F3F3-C267C001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10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F0E96866-B269-B408-C5B0-21711F79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BBA92EBA-FD8D-C656-EA63-E56511070FA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filtra líneas que no contienen un patrón (para eliminar decoys)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BC50512A-D282-FEBF-4FF3-1282B04442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reemplaza/limpia texto dentro de líneas (ej. borrar “basura” intercalada). Formato típico: sed "s/old/new/g"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1E9E3D39-8BBF-3BE4-F70D-1EF5684E4FA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sed </a:t>
            </a:r>
            <a:r>
              <a:rPr lang="en" dirty="0">
                <a:solidFill>
                  <a:schemeClr val="accent2"/>
                </a:solidFill>
              </a:rPr>
              <a:t>/10&gt;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B9434DB2-281B-5BF1-EE40-FED0676E7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grep -v /9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9E5C631C-BAB0-7273-E391-042236DC4BF3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BEADA767-D515-19C6-D72C-91D94EAF9EB9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687529A6-A319-F8E2-1BE4-0989B75BE523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2EB816F8-41DA-F39D-760E-8A1D0214352D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D2653E5F-90EE-1530-A10E-6FE6FD1EC1CB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906F6C38-6D79-455E-65BE-EC39C12F1C9C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A6A5CB4B-A3C0-C1A8-5B7C-0067079547B0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6DC39292-494A-DC1E-22CE-C76CA3B3EBED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DF5B1999-962D-9665-DAB2-29778F2D04A9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3E5FAED4-89E6-417B-A597-9925D751417B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407127D9-2C3A-8B1F-B6FE-7595D2F86BDD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D1DC20F6-9982-CFE0-55A1-387439BF7DA6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015123A5-9810-AE98-2548-5BB0AE259822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36732A65-5C49-21B2-B43E-CD859E348726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0F5C5FAE-187E-B33C-3EE1-212BDB52D9B3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FBA401DE-9F4C-17BB-F149-666D2541D89C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54A783F4-A9BC-E8BA-B342-92F699A70C28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C18D2A47-7BB5-9C5F-F586-260AB152551E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269482FB-22EC-6BA0-303F-9A134EF466D0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4D42EAE7-D729-26F8-5E3B-B2BD289F4729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1D620B8A-45A0-B0AC-ED4E-8D9668F3335F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8DB3E389-29F3-A564-88BC-51DF1E0501A1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140F3C5F-12C3-C8DE-E823-FD72BB2D1A24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12D24D61-C18A-296E-334D-984BA54430D4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3FFDC673-E477-E54C-8F56-5355F4713AC6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9A5254CA-A6FC-A0A7-94A7-54598FE16C3A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38357F82-2D9A-3763-C37F-B4A5FB6CA4A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1D168390-FC6F-DBF4-4F91-2B815B5124A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E300F42C-D21D-8C77-7FDD-AAC23A10245F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694A9121-E7A2-A4EE-D55A-E03C08D2D11A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40C3C604-11B3-C264-C9E0-27C71A3AC1F4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C1C85AFF-2F5B-209E-A6BB-C794A174A2E1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DC4FB29E-DE01-D88D-6BE5-4E9B8D845474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8F091043-01BE-4BEA-F583-61F0B03C4EA4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1458A1BC-A2AA-F7A8-90BA-E0004AD0FD74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5512A295-51C0-E9EE-8B7E-72176778F137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FC7125B8-96F9-BBE2-92D0-6FC964D46F5E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6002AE5C-8200-81A8-298E-61710C7DAC70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C39590C2-7D8A-E8A7-8A11-A4F7BA83FE48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48CB3E65-A06C-1AF8-1C07-2A7F7B344AC6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2A7BBC9-3BCF-9300-338D-A61448D2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76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15843E48-A482-838F-C879-8540D9B99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520DC4DA-05EB-2049-EC91-C91E94985B3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duplica el stream: lo muestra por stdout y también lo guarda (o lo manda a más destinos). Perfecto para “debug” en pipes.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DC554D8F-CA77-A33B-FD32-451B710784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ejemplo de comando que transforma stdin y devuelve stdout (invierte caracteres), útil para entender el flujo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0A737841-3AE1-5B0D-77CE-F134E4D0FDA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rev </a:t>
            </a:r>
            <a:r>
              <a:rPr lang="en" dirty="0">
                <a:solidFill>
                  <a:schemeClr val="accent2"/>
                </a:solidFill>
              </a:rPr>
              <a:t>/12&gt;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62D929C7-1DE5-11AC-A883-831FDDFAE0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tee /11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6D91FC5E-0393-66B6-BB71-9673F7D05A72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A5A897A1-B706-A960-D09F-961357F5E37B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A3A57BC5-2137-B0AE-BC57-FC0C3C8EA072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53B09525-A0B9-D228-5385-08D2732CAE87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A4AF9957-5AFB-B61A-C487-7E225B4A4391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C799E737-F2BB-CCA0-1409-0E981B66D811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A7B821BC-8E82-6947-1E79-BFDF033C301B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A9F45F24-E01A-227D-420F-9E8C25C4E4B1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1ACEB0C8-1B0C-23C2-0D24-C1AF2C10ACE6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BAC6ECC9-263C-E91E-830A-1D73598B3FAE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63D24484-8A6E-926C-F4A1-3A107CF51A10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15D9F2E4-095E-4FEC-9C65-22338333E3E2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46DB2FD0-60EB-17F4-6D9F-8C7E2627D194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D39231AF-951A-DBB9-F30C-32FF0F75F295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088CEC7C-7CD0-2343-4CB5-CA128EA13AED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1EA7A9AC-B977-0B57-1471-2AD608ED32B2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6611AACA-A720-0AE8-A918-4786024538E1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3D174476-36C1-D672-20AE-587253775CA5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87B18CB9-24A3-A132-6F3A-8132FBEB36F5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DC7C1405-A4E1-2597-AECF-3084FE05895B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E397A56-36AE-14CA-9B28-4A1E8AB8465E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85345693-9C43-61DC-51D4-83072280494A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48B1281B-FDFD-DF0D-E28F-BB40A878AF8E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73547253-4826-1D01-9138-B8576722A3A2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8507E3BA-4428-7EB3-D258-9868DB265579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6E9C4953-236B-39E5-D9B1-792D0164BE45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96A316B5-55D1-982F-9B63-DFE38C13A55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C3530524-42A5-93EA-D6F6-4CA803BAA0B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A51229AD-DD3A-D019-140A-69ACA61127CE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C1388B44-CA00-9D48-0B03-B4112B8B81A1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5EA8A6A9-73E8-4236-CEE6-BD0D8F734DF8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F6B3F4E2-3948-32FA-7296-AD2D31D98CD0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486362B8-5220-E960-7230-41B1C674923A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AFA46F5D-E81C-4488-3C82-3A3598EC6D89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C839B9B8-290F-4EBE-ABC6-675E7D811838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E890F8E6-8085-A341-F3C0-A1863686EC91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7CA9DBB0-3569-B67A-DBAA-5FEB031DC373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6BF4B9AB-B083-07FA-B44A-EA8E68763B9D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41EABF3A-145D-F545-B81E-1A29DC1FBD51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1E566B69-D6EB-4029-8319-3EE7CFF14978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7E923DF-3589-BC92-77BA-4BCBF8E8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24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E400E2A3-BBFA-9D03-3797-9917B7DAD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0C6068C3-7A41-B6A6-6901-ACFE3C51839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crea un </a:t>
            </a:r>
            <a:r>
              <a:rPr lang="es-PE" sz="1200" b="1" dirty="0"/>
              <a:t>named pipe (FIFO)</a:t>
            </a:r>
            <a:r>
              <a:rPr lang="es-PE" sz="1200" dirty="0"/>
              <a:t> persistente (archivo tipo “pipe”) para pasar datos entre procesos/terminales.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47FFC87A-D75B-C319-ECAA-E5E710F9FA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1296" y="3362184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se usa para ver que un FIFO existe y notar el tipo (p en permisos).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E793F2A7-0C9A-6735-5A9A-E4FD8388E71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ls -l </a:t>
            </a:r>
            <a:r>
              <a:rPr lang="en" dirty="0">
                <a:solidFill>
                  <a:schemeClr val="accent2"/>
                </a:solidFill>
              </a:rPr>
              <a:t>/14&gt;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6D48FD55-53E1-E3CE-B7C6-948311888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mkfifo /13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60ADD802-A18C-8162-81D9-88EC112027F0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EF3B18C2-BBB1-D655-310D-75A532F88E00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2F9FC854-5753-BFF5-FF80-FE7BF77F8174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A53E73A0-D0B7-25DC-042B-1217AC393806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6EE9032C-47C4-7AA2-8065-4AFA9B15A584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59BD9EF6-E690-350B-DB1D-21E709839354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4938FC1E-4F21-4FCA-51E5-05C8B9880DCC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562B822B-D16F-3204-5338-995974C3A08E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4A03095F-6996-E61B-1674-6FABCDB5DBB0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784819C9-A671-69CD-1CE6-5215A113187D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CC8A0518-DAAD-C145-EBA8-6DADE96CA943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10EF350C-C2D9-7D8C-CEBE-67266C6A103D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F94E748E-EC9E-A3AA-2AD9-D7E5E9F81892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2A6D9CF0-2C34-0882-8E67-4C4A6B23E906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74B0800A-94FB-22FC-19E9-945A857D2DEB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A290377F-DD8A-9874-8421-5B7B84B65BBC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9EFD24FF-DA1A-7D89-AB17-60D4717CA380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C3A5C302-3518-9FB7-B397-B867205C6C60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6642A31B-967A-A79D-548F-50510F4897A1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96775652-C4DB-BB0A-A4EE-D20B7427C627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E7D1B42C-E848-6B82-D6E1-7C9903C2F866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6B9B41D8-9F4C-2DF0-A214-31A12F38772A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66A9AD82-3B1B-AF80-C322-27A157A81B8A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C88AD69B-0DD2-5F15-AE3B-F1AEC0BF630D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AE42CD9C-A335-242D-58A8-078B71061652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88C334CE-3B76-5FDD-BA22-4E46E0C500D8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B8A3DDC7-6F1C-3CFA-AE33-274F7284C23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FE5AB177-2C07-A125-26B9-5A26733CE78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9DCDCD24-5FF4-123C-EEE9-21ED0A7023C7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C5218C77-EF00-8E81-62F3-4766F9D41DD1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722EF17E-78AE-0F6D-E109-BCDE8F46C96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E1E3446D-0E54-0651-6B5C-7581285F75CB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71464626-04FD-C6AB-4938-1A2CA5FBEAA9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4AA52A39-536E-0873-23A3-ABFBA532793B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38F51924-E640-B11C-A060-7E2CD068B380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A6DFA66A-5355-48CC-FE59-6968D5B2BF07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521A24E0-EB8F-4832-A555-6805E1021E3A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81C02827-AD9F-C962-5556-8D24622D0974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9774A19F-FCE6-9FF6-7445-5858E681AF8B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A9DEA53D-FF36-B14A-250F-26E1AED615BE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1380BBC-7765-82DE-9E40-18A9F523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7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641891C0-A04B-5148-07AB-0C445926B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22D60F7B-1E22-6DD4-8E60-4E3B18216BF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55517" y="2179500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process substitution para “escribir hacia un comando como si fuera archivo” (útil con tee).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F2AF647C-33CB-DA82-0443-4D70A06BF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617" y="1470445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“&gt;(cmd)” /15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44219904-3A52-2F9E-5D5B-A76991FF6D52}"/>
              </a:ext>
            </a:extLst>
          </p:cNvPr>
          <p:cNvGrpSpPr/>
          <p:nvPr/>
        </p:nvGrpSpPr>
        <p:grpSpPr>
          <a:xfrm>
            <a:off x="1723252" y="2266906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6A302C21-E6E6-6DCE-5151-57084C587883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6D2695C8-9178-4644-E835-3A7D5437399F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C7138270-76BD-5008-E37D-610CFDA33F17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4569DEF6-FAA7-F9BB-B022-80A16884ACF8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E178553A-0863-CA81-2BBB-A90F5C6EF31C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3CD9FE27-5053-28C4-ECF2-AAFD40965D22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DD318616-0191-8A0C-950D-7D1255BF9329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4F16C9DD-EB15-F590-BDF0-069FB843DBC9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D5A7C3B3-7FB2-031E-A0E1-D96353F9A964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6CC6BC83-EC0B-2DBE-FE46-C53DB599264A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A33A90C1-8234-5F8E-79A5-A757D80F1B10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659B18FF-30BB-8BC4-A58E-59572C82F6F8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E55D2C37-37AE-E313-A9BD-A8D7BF32FE24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8EFA7832-92C0-B5D0-240F-EE08799FB9D2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23F87F12-1E5C-01FB-D52E-83385CAA9E8D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F0A6482E-0CCE-E3CD-6F1A-46E74036977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A1FB8826-CACE-FA8D-F3F8-AACB0EA086D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67D243F1-3913-E2FE-E896-E258008B5E03}"/>
              </a:ext>
            </a:extLst>
          </p:cNvPr>
          <p:cNvGrpSpPr/>
          <p:nvPr/>
        </p:nvGrpSpPr>
        <p:grpSpPr>
          <a:xfrm>
            <a:off x="1630084" y="2213638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97FDE88D-04FB-D82E-C010-BE3C3B3FA2F4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A093C54F-D787-6DC7-E35F-C57F92A6BB59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C51BFEF5-8923-CC30-0F8F-8C0A0E1DB132}"/>
              </a:ext>
            </a:extLst>
          </p:cNvPr>
          <p:cNvGrpSpPr/>
          <p:nvPr/>
        </p:nvGrpSpPr>
        <p:grpSpPr>
          <a:xfrm>
            <a:off x="1100193" y="2057254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49647BF7-2273-2C9D-A840-03F7143237F9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178E63B6-CC9D-973E-5030-2FDB05B618B7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30B8716-6940-9B65-8605-A9AAAF17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0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305DB65F-48FA-D1B9-FF59-1DD32BEB4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7216385C-15E5-4B1E-7AA2-CF7F9CEA6F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¿La </a:t>
            </a:r>
            <a:r>
              <a:rPr lang="es-ES" dirty="0" err="1">
                <a:solidFill>
                  <a:schemeClr val="accent3"/>
                </a:solidFill>
              </a:rPr>
              <a:t>flag</a:t>
            </a:r>
            <a:r>
              <a:rPr lang="es-ES" dirty="0">
                <a:solidFill>
                  <a:schemeClr val="accent3"/>
                </a:solidFill>
              </a:rPr>
              <a:t> sale por </a:t>
            </a:r>
            <a:r>
              <a:rPr lang="es-ES" dirty="0" err="1">
                <a:solidFill>
                  <a:schemeClr val="accent3"/>
                </a:solidFill>
              </a:rPr>
              <a:t>stdout</a:t>
            </a:r>
            <a:r>
              <a:rPr lang="es-ES" dirty="0">
                <a:solidFill>
                  <a:schemeClr val="accent3"/>
                </a:solidFill>
              </a:rPr>
              <a:t> o por </a:t>
            </a:r>
            <a:r>
              <a:rPr lang="es-ES" dirty="0" err="1">
                <a:solidFill>
                  <a:schemeClr val="accent3"/>
                </a:solidFill>
              </a:rPr>
              <a:t>stderr</a:t>
            </a:r>
            <a:r>
              <a:rPr lang="es-ES" dirty="0">
                <a:solidFill>
                  <a:schemeClr val="accent3"/>
                </a:solidFill>
              </a:rPr>
              <a:t>?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FE16AD74-1E6D-3E9F-69CA-646DC102F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B283F75E-6AB2-E55B-6B32-81FFAB403F5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124836D0-2B07-0327-2A92-AFD39E9B3D1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0819" y="2348920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¿El reto quiere que lo guardes en archivo, o que lo filtres en vivo?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BD35E8B8-A933-0EB8-E95F-587F185D15CD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55819" y="2525682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CB259D7B-35B2-7C3D-196F-24312AD8AC61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D54C3090-4925-FB4F-A99E-EFCC0C6E748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2E3E5B79-7F17-68E3-E403-BC4398A43229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0A395A0F-4C68-3B10-EB98-A6AF4E291B33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3DC3BA79-D5EC-0B6D-03BB-770A0F773B1D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7F428036-E7F9-D5D2-9987-C56A7FACB19C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2A34C7D0-3BAE-FB29-92A7-68FFA712598B}"/>
              </a:ext>
            </a:extLst>
          </p:cNvPr>
          <p:cNvSpPr txBox="1">
            <a:spLocks/>
          </p:cNvSpPr>
          <p:nvPr/>
        </p:nvSpPr>
        <p:spPr>
          <a:xfrm>
            <a:off x="3639263" y="2938744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hay demasiada salida, filtra correctamente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96CF26DC-D610-C048-B78B-3425F252A523}"/>
              </a:ext>
            </a:extLst>
          </p:cNvPr>
          <p:cNvSpPr txBox="1">
            <a:spLocks/>
          </p:cNvSpPr>
          <p:nvPr/>
        </p:nvSpPr>
        <p:spPr>
          <a:xfrm flipH="1">
            <a:off x="2428272" y="3083494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8B7C6852-A1B4-D3B3-825F-D38BCA926B1A}"/>
              </a:ext>
            </a:extLst>
          </p:cNvPr>
          <p:cNvSpPr txBox="1">
            <a:spLocks/>
          </p:cNvSpPr>
          <p:nvPr/>
        </p:nvSpPr>
        <p:spPr>
          <a:xfrm>
            <a:off x="3732597" y="3467714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3"/>
                </a:solidFill>
              </a:rPr>
              <a:t>Si necesitas grepear stderr, primero </a:t>
            </a:r>
          </a:p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combínalo con stdout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0D988566-3029-F4F2-4A16-ABA86E9E4BED}"/>
              </a:ext>
            </a:extLst>
          </p:cNvPr>
          <p:cNvSpPr txBox="1">
            <a:spLocks/>
          </p:cNvSpPr>
          <p:nvPr/>
        </p:nvSpPr>
        <p:spPr>
          <a:xfrm flipH="1">
            <a:off x="2593040" y="3641306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/4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248945D-4F31-C65C-7CC1-204052F74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7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051D145F-DEEE-C79E-1646-96C862757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1D0271FF-C2F8-7630-3309-5C9FD535E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Si algo falla, mete un “punto de control”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8B6F6C17-7D12-3B8C-A3FF-2E36DDF4D3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A5DF5D96-8567-2EE1-8567-6FB42A0F203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/5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5B812712-26A3-F8AE-5CFA-3E2A7D6A45D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0819" y="2348920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Si el reto compara outputs de comandos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D700B741-2059-A210-4571-5B9C3BEDC2AF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55819" y="2525682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/6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8529C170-CB0F-B380-D142-CD13C374D0DC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3C0A6F87-23D8-4FC7-F823-D7599C0CA44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03F3F03D-FB53-95F9-6BC2-78600FF7C0CC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D813F6C2-7381-CAE3-A1F0-A54D9CA5AE14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E8AC3667-FDE3-935C-A043-BD2E2908AEC2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021A44E2-A5CD-62B4-1882-8B44918C84BC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CFBF63CD-9589-AFB9-5170-0DBE0B813359}"/>
              </a:ext>
            </a:extLst>
          </p:cNvPr>
          <p:cNvSpPr txBox="1">
            <a:spLocks/>
          </p:cNvSpPr>
          <p:nvPr/>
        </p:nvSpPr>
        <p:spPr>
          <a:xfrm>
            <a:off x="3639263" y="2938744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debes separar stdout y stderr a programas distintos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320B74C8-4120-869A-9561-726715226D5B}"/>
              </a:ext>
            </a:extLst>
          </p:cNvPr>
          <p:cNvSpPr txBox="1">
            <a:spLocks/>
          </p:cNvSpPr>
          <p:nvPr/>
        </p:nvSpPr>
        <p:spPr>
          <a:xfrm flipH="1">
            <a:off x="2428272" y="3083494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/7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0AC673E1-AA90-D622-B4E0-D32998F17D7F}"/>
              </a:ext>
            </a:extLst>
          </p:cNvPr>
          <p:cNvSpPr txBox="1">
            <a:spLocks/>
          </p:cNvSpPr>
          <p:nvPr/>
        </p:nvSpPr>
        <p:spPr>
          <a:xfrm>
            <a:off x="3732597" y="3467714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3"/>
                </a:solidFill>
              </a:rPr>
              <a:t>Si el reto usa FIFO (mkfifo)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7D8BFDB6-8484-323C-2275-918F06762E73}"/>
              </a:ext>
            </a:extLst>
          </p:cNvPr>
          <p:cNvSpPr txBox="1">
            <a:spLocks/>
          </p:cNvSpPr>
          <p:nvPr/>
        </p:nvSpPr>
        <p:spPr>
          <a:xfrm flipH="1">
            <a:off x="2593040" y="3641306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/8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F19CBB-07F7-8FAB-F273-41607F99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>
          <a:extLst>
            <a:ext uri="{FF2B5EF4-FFF2-40B4-BE49-F238E27FC236}">
              <a16:creationId xmlns:a16="http://schemas.microsoft.com/office/drawing/2014/main" id="{AE72D482-C289-5938-21F7-AFC9B420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>
            <a:extLst>
              <a:ext uri="{FF2B5EF4-FFF2-40B4-BE49-F238E27FC236}">
                <a16:creationId xmlns:a16="http://schemas.microsoft.com/office/drawing/2014/main" id="{48F19D96-51C0-A627-2497-C3CDA56BB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460450" y="1436713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481" name="Google Shape;481;p29">
            <a:extLst>
              <a:ext uri="{FF2B5EF4-FFF2-40B4-BE49-F238E27FC236}">
                <a16:creationId xmlns:a16="http://schemas.microsoft.com/office/drawing/2014/main" id="{AFFC4939-0D6F-900F-1F54-5C90CBDC04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32549" y="1775113"/>
            <a:ext cx="4123663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Usuarios y cuentas del sistema: entender “quién es quién” en Linux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id="{C3E86C85-5ADC-7F6F-F33E-942C3C459D8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332550" y="1436725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PE" dirty="0"/>
              <a:t>DESENREDANDO USERS</a:t>
            </a:r>
          </a:p>
        </p:txBody>
      </p:sp>
      <p:sp>
        <p:nvSpPr>
          <p:cNvPr id="483" name="Google Shape;483;p29">
            <a:extLst>
              <a:ext uri="{FF2B5EF4-FFF2-40B4-BE49-F238E27FC236}">
                <a16:creationId xmlns:a16="http://schemas.microsoft.com/office/drawing/2014/main" id="{F640C286-6386-10D9-245F-43F498CD47FB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 flipH="1">
            <a:off x="2850125" y="241986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484" name="Google Shape;484;p29">
            <a:extLst>
              <a:ext uri="{FF2B5EF4-FFF2-40B4-BE49-F238E27FC236}">
                <a16:creationId xmlns:a16="http://schemas.microsoft.com/office/drawing/2014/main" id="{38B0DF53-BFC9-7554-799C-C431D4BE2C68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722224" y="2755463"/>
            <a:ext cx="4521741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Permisos y propiedad: cómo se controla el acceso a archivos entre usuarios.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5" name="Google Shape;485;p29">
            <a:extLst>
              <a:ext uri="{FF2B5EF4-FFF2-40B4-BE49-F238E27FC236}">
                <a16:creationId xmlns:a16="http://schemas.microsoft.com/office/drawing/2014/main" id="{57FEB5BB-3B19-524C-D652-7BEBE2F1192C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3722225" y="241985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PE" dirty="0"/>
              <a:t>PERMISOS</a:t>
            </a:r>
          </a:p>
        </p:txBody>
      </p:sp>
      <p:sp>
        <p:nvSpPr>
          <p:cNvPr id="486" name="Google Shape;486;p29">
            <a:extLst>
              <a:ext uri="{FF2B5EF4-FFF2-40B4-BE49-F238E27FC236}">
                <a16:creationId xmlns:a16="http://schemas.microsoft.com/office/drawing/2014/main" id="{41FC4A7D-2EC1-0F74-58C6-823A6743ADC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 flipH="1">
            <a:off x="4242875" y="3400212"/>
            <a:ext cx="872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</a:t>
            </a:r>
            <a:endParaRPr dirty="0"/>
          </a:p>
        </p:txBody>
      </p:sp>
      <p:sp>
        <p:nvSpPr>
          <p:cNvPr id="487" name="Google Shape;487;p29">
            <a:extLst>
              <a:ext uri="{FF2B5EF4-FFF2-40B4-BE49-F238E27FC236}">
                <a16:creationId xmlns:a16="http://schemas.microsoft.com/office/drawing/2014/main" id="{8D2E8121-0076-E3E9-EAC2-BF6995F610D1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5114975" y="3807375"/>
            <a:ext cx="3598709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PE" dirty="0"/>
              <a:t>&lt;Encadena comandos más allá del piping y da el salto hacia mini-scripts.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488" name="Google Shape;488;p29">
            <a:extLst>
              <a:ext uri="{FF2B5EF4-FFF2-40B4-BE49-F238E27FC236}">
                <a16:creationId xmlns:a16="http://schemas.microsoft.com/office/drawing/2014/main" id="{E5D80DAE-4F58-DC3F-D5C0-BC48B25A2E14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114975" y="3400200"/>
            <a:ext cx="312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PE" dirty="0"/>
              <a:t>ENCADENAMIENTO DE CMD</a:t>
            </a:r>
          </a:p>
        </p:txBody>
      </p:sp>
      <p:sp>
        <p:nvSpPr>
          <p:cNvPr id="489" name="Google Shape;489;p29">
            <a:extLst>
              <a:ext uri="{FF2B5EF4-FFF2-40B4-BE49-F238E27FC236}">
                <a16:creationId xmlns:a16="http://schemas.microsoft.com/office/drawing/2014/main" id="{0418C7F0-A51D-88A9-5FB3-F43C725E954C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Tabla</a:t>
            </a:r>
            <a:r>
              <a:rPr lang="en" dirty="0"/>
              <a:t> de </a:t>
            </a:r>
            <a:r>
              <a:rPr lang="en" dirty="0">
                <a:solidFill>
                  <a:schemeClr val="accent2"/>
                </a:solidFill>
              </a:rPr>
              <a:t>$CONTENIDOS</a:t>
            </a:r>
            <a:r>
              <a:rPr lang="en" dirty="0"/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490" name="Google Shape;490;p29">
            <a:extLst>
              <a:ext uri="{FF2B5EF4-FFF2-40B4-BE49-F238E27FC236}">
                <a16:creationId xmlns:a16="http://schemas.microsoft.com/office/drawing/2014/main" id="{9ED9D4C0-515C-D805-8243-19BDF5752AEC}"/>
              </a:ext>
            </a:extLst>
          </p:cNvPr>
          <p:cNvGrpSpPr/>
          <p:nvPr/>
        </p:nvGrpSpPr>
        <p:grpSpPr>
          <a:xfrm>
            <a:off x="1084825" y="1168950"/>
            <a:ext cx="506100" cy="3401075"/>
            <a:chOff x="1084825" y="1168950"/>
            <a:chExt cx="506100" cy="3401075"/>
          </a:xfrm>
        </p:grpSpPr>
        <p:sp>
          <p:nvSpPr>
            <p:cNvPr id="491" name="Google Shape;491;p29">
              <a:extLst>
                <a:ext uri="{FF2B5EF4-FFF2-40B4-BE49-F238E27FC236}">
                  <a16:creationId xmlns:a16="http://schemas.microsoft.com/office/drawing/2014/main" id="{C4667468-8173-15D4-B494-28F111CC5637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492" name="Google Shape;492;p29">
              <a:extLst>
                <a:ext uri="{FF2B5EF4-FFF2-40B4-BE49-F238E27FC236}">
                  <a16:creationId xmlns:a16="http://schemas.microsoft.com/office/drawing/2014/main" id="{08374578-A22A-5196-9946-AF1DEC0266A3}"/>
                </a:ext>
              </a:extLst>
            </p:cNvPr>
            <p:cNvCxnSpPr/>
            <p:nvPr/>
          </p:nvCxnSpPr>
          <p:spPr>
            <a:xfrm>
              <a:off x="1337875" y="1168950"/>
              <a:ext cx="0" cy="2764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4" name="Google Shape;494;p29">
            <a:extLst>
              <a:ext uri="{FF2B5EF4-FFF2-40B4-BE49-F238E27FC236}">
                <a16:creationId xmlns:a16="http://schemas.microsoft.com/office/drawing/2014/main" id="{AA7485C6-F8FB-98A2-A0EF-55D928B50E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495" name="Google Shape;495;p29">
            <a:extLst>
              <a:ext uri="{FF2B5EF4-FFF2-40B4-BE49-F238E27FC236}">
                <a16:creationId xmlns:a16="http://schemas.microsoft.com/office/drawing/2014/main" id="{F7BCE354-6288-57D4-B228-591E4CE44D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F65BE5-396E-3DA2-9BC7-9896336E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6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74460AD3-FDA1-4397-55D8-E017EEC74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9F68EEAB-E3CE-5CED-8D7C-C9CDA4CE3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05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2A5DBBCC-D54F-56AC-1279-01E963D9ADC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7" y="1846623"/>
            <a:ext cx="5954213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SHELL VARIABLES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EF84894C-6243-3F28-6F59-F4506EEEEFA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2" y="2448125"/>
            <a:ext cx="4653347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dirty="0"/>
              <a:t>&lt;Variables en la </a:t>
            </a:r>
            <a:r>
              <a:rPr lang="es-MX" dirty="0" err="1"/>
              <a:t>shell</a:t>
            </a:r>
            <a:r>
              <a:rPr lang="es-MX" dirty="0"/>
              <a:t> y bases de scripting (incluye sustitución de comandos)&gt;</a:t>
            </a:r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5DD22A3F-C238-BB57-DEA0-591B0E8159F1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A246B2DF-DAFC-3934-D162-93A0C3AA3C30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8748D2A2-FD34-F24F-A420-A694C9B9C3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C2AED258-C723-1A17-B14C-392FBBAB50C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4A52EA-FC8C-EAF3-FE76-8C70D308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60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ED67FA34-6750-1DB1-2ACA-D36BFE694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>
            <a:extLst>
              <a:ext uri="{FF2B5EF4-FFF2-40B4-BE49-F238E27FC236}">
                <a16:creationId xmlns:a16="http://schemas.microsoft.com/office/drawing/2014/main" id="{05320A39-1973-FB4A-A5A3-9031856020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Step by step de </a:t>
            </a:r>
            <a:r>
              <a:rPr lang="en" sz="2400" dirty="0">
                <a:solidFill>
                  <a:schemeClr val="accent2"/>
                </a:solidFill>
              </a:rPr>
              <a:t>‘SHELL VARIABLES’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>
            <a:extLst>
              <a:ext uri="{FF2B5EF4-FFF2-40B4-BE49-F238E27FC236}">
                <a16:creationId xmlns:a16="http://schemas.microsoft.com/office/drawing/2014/main" id="{1909860E-0887-FA30-FEF5-2FD280554843}"/>
              </a:ext>
            </a:extLst>
          </p:cNvPr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>
            <a:extLst>
              <a:ext uri="{FF2B5EF4-FFF2-40B4-BE49-F238E27FC236}">
                <a16:creationId xmlns:a16="http://schemas.microsoft.com/office/drawing/2014/main" id="{CCC72AF3-481A-8E5E-E9BA-4D03CD9B6EE0}"/>
              </a:ext>
            </a:extLst>
          </p:cNvPr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>
            <a:extLst>
              <a:ext uri="{FF2B5EF4-FFF2-40B4-BE49-F238E27FC236}">
                <a16:creationId xmlns:a16="http://schemas.microsoft.com/office/drawing/2014/main" id="{B3A67CB6-B55F-19B5-14EC-21AF5ED328B1}"/>
              </a:ext>
            </a:extLst>
          </p:cNvPr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Entender que es un </a:t>
            </a:r>
            <a:r>
              <a:rPr lang="es-PE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shell</a:t>
            </a: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 variable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>
            <a:extLst>
              <a:ext uri="{FF2B5EF4-FFF2-40B4-BE49-F238E27FC236}">
                <a16:creationId xmlns:a16="http://schemas.microsoft.com/office/drawing/2014/main" id="{DFD29BF0-4BC2-3DFB-7883-1F33D77CD640}"/>
              </a:ext>
            </a:extLst>
          </p:cNvPr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>
            <a:extLst>
              <a:ext uri="{FF2B5EF4-FFF2-40B4-BE49-F238E27FC236}">
                <a16:creationId xmlns:a16="http://schemas.microsoft.com/office/drawing/2014/main" id="{68BA33E8-AB28-0A37-90E1-F8EC3E66E9D0}"/>
              </a:ext>
            </a:extLst>
          </p:cNvPr>
          <p:cNvSpPr txBox="1"/>
          <p:nvPr/>
        </p:nvSpPr>
        <p:spPr>
          <a:xfrm>
            <a:off x="3326924" y="1984008"/>
            <a:ext cx="4881159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Principales funciones 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>
            <a:extLst>
              <a:ext uri="{FF2B5EF4-FFF2-40B4-BE49-F238E27FC236}">
                <a16:creationId xmlns:a16="http://schemas.microsoft.com/office/drawing/2014/main" id="{60C9614A-9C15-BEF8-1F15-6E5ED977615F}"/>
              </a:ext>
            </a:extLst>
          </p:cNvPr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>
            <a:extLst>
              <a:ext uri="{FF2B5EF4-FFF2-40B4-BE49-F238E27FC236}">
                <a16:creationId xmlns:a16="http://schemas.microsoft.com/office/drawing/2014/main" id="{67588B6E-1E73-3AF2-C446-B928AA1D30B0}"/>
              </a:ext>
            </a:extLst>
          </p:cNvPr>
          <p:cNvSpPr txBox="1"/>
          <p:nvPr/>
        </p:nvSpPr>
        <p:spPr>
          <a:xfrm>
            <a:off x="3764224" y="2706567"/>
            <a:ext cx="4881149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Reading </a:t>
            </a:r>
            <a:r>
              <a:rPr lang="es-PE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function</a:t>
            </a:r>
            <a:endParaRPr lang="es-PE"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>
            <a:extLst>
              <a:ext uri="{FF2B5EF4-FFF2-40B4-BE49-F238E27FC236}">
                <a16:creationId xmlns:a16="http://schemas.microsoft.com/office/drawing/2014/main" id="{F70F011F-756F-F3A9-7CBF-AB761E5780C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>
            <a:extLst>
              <a:ext uri="{FF2B5EF4-FFF2-40B4-BE49-F238E27FC236}">
                <a16:creationId xmlns:a16="http://schemas.microsoft.com/office/drawing/2014/main" id="{3E8901E0-8D42-A2EC-78BD-CE6DC5865D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>
            <a:extLst>
              <a:ext uri="{FF2B5EF4-FFF2-40B4-BE49-F238E27FC236}">
                <a16:creationId xmlns:a16="http://schemas.microsoft.com/office/drawing/2014/main" id="{089F89AA-B967-C59B-51DC-1F4D09D28931}"/>
              </a:ext>
            </a:extLst>
          </p:cNvPr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>
            <a:extLst>
              <a:ext uri="{FF2B5EF4-FFF2-40B4-BE49-F238E27FC236}">
                <a16:creationId xmlns:a16="http://schemas.microsoft.com/office/drawing/2014/main" id="{44BC31E7-62BE-2818-68FE-A2DDE7E26459}"/>
              </a:ext>
            </a:extLst>
          </p:cNvPr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>
            <a:extLst>
              <a:ext uri="{FF2B5EF4-FFF2-40B4-BE49-F238E27FC236}">
                <a16:creationId xmlns:a16="http://schemas.microsoft.com/office/drawing/2014/main" id="{2117CFC8-9BAF-6C3D-EE64-D9A6620CEC7A}"/>
              </a:ext>
            </a:extLst>
          </p:cNvPr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>
            <a:extLst>
              <a:ext uri="{FF2B5EF4-FFF2-40B4-BE49-F238E27FC236}">
                <a16:creationId xmlns:a16="http://schemas.microsoft.com/office/drawing/2014/main" id="{29FC3CDE-C797-7202-FEF5-E1C35BC94050}"/>
              </a:ext>
            </a:extLst>
          </p:cNvPr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>
            <a:extLst>
              <a:ext uri="{FF2B5EF4-FFF2-40B4-BE49-F238E27FC236}">
                <a16:creationId xmlns:a16="http://schemas.microsoft.com/office/drawing/2014/main" id="{5C0FB38A-9233-7535-AD1B-5C0F0ABD9319}"/>
              </a:ext>
            </a:extLst>
          </p:cNvPr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>
            <a:extLst>
              <a:ext uri="{FF2B5EF4-FFF2-40B4-BE49-F238E27FC236}">
                <a16:creationId xmlns:a16="http://schemas.microsoft.com/office/drawing/2014/main" id="{1CE0DD35-6BA5-E99D-90DF-D75491A62D8D}"/>
              </a:ext>
            </a:extLst>
          </p:cNvPr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4">
            <a:extLst>
              <a:ext uri="{FF2B5EF4-FFF2-40B4-BE49-F238E27FC236}">
                <a16:creationId xmlns:a16="http://schemas.microsoft.com/office/drawing/2014/main" id="{8DCEBACC-C655-8DB6-E920-EC3F15771505}"/>
              </a:ext>
            </a:extLst>
          </p:cNvPr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4F0661-5F19-D2DE-5D0E-8495753C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FCA96778-AB0C-0C11-6F1D-A565507FD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2106EE6A-B177-BD95-138B-2FFB1EBE7B1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</a:t>
            </a:r>
            <a:r>
              <a:rPr lang="es-MX" sz="1200" dirty="0"/>
              <a:t>Una </a:t>
            </a:r>
            <a:r>
              <a:rPr lang="es-MX" sz="1200" dirty="0" err="1"/>
              <a:t>shell</a:t>
            </a:r>
            <a:r>
              <a:rPr lang="es-MX" sz="1200" dirty="0"/>
              <a:t> variable es un “nombre (clave) → valor” que vive dentro de tu sesión de terminal (</a:t>
            </a:r>
            <a:r>
              <a:rPr lang="es-MX" sz="1200" dirty="0" err="1"/>
              <a:t>bash</a:t>
            </a:r>
            <a:r>
              <a:rPr lang="es-MX" sz="1200" dirty="0"/>
              <a:t>/</a:t>
            </a:r>
            <a:r>
              <a:rPr lang="es-MX" sz="1200" dirty="0" err="1"/>
              <a:t>sh</a:t>
            </a:r>
            <a:r>
              <a:rPr lang="es-MX" sz="1200" dirty="0"/>
              <a:t>). Sirve para guardar datos temporales (rutas, </a:t>
            </a:r>
            <a:r>
              <a:rPr lang="es-MX" sz="1200" dirty="0" err="1"/>
              <a:t>flags</a:t>
            </a:r>
            <a:r>
              <a:rPr lang="es-MX" sz="1200" dirty="0"/>
              <a:t>, resultados, etc.) y reutilizarlos en comandos.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23F4A310-681F-17BF-540E-7EC57FBCABF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‘echo’ &amp; ‘$’&gt;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F36C82ED-D6F9-1EF0-AD05-7D33C0B0B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7004575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Qué es una Shell variable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821A8C6E-E692-D02D-FE5D-312E43F12723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A2E53A8F-045B-E968-8B82-77506506F9CF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1B366850-E05E-A391-3617-259A1D7444A1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2D80BB3C-78FB-E791-9F28-8A35CEDB7626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C4DE16E4-EADA-D0D2-0BF0-49C651AAB41D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E69D98A6-17CF-ADC2-3F0F-81251B8EBDF2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7F4C484D-1E4A-3430-4738-48E1B9B76B01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D2689A0A-6A3F-9C55-ADD0-EFAFCB5059A3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68E8B3EC-7917-58D8-AC6D-9B0E00EB3263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44C39581-8BB5-FDF9-816E-7D1E64E2B29F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1503B756-3C04-CBA2-FFFC-6B303DB35E0B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CFCCC55A-0B6C-556B-1208-156334D87BBB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FFAB4918-7E2A-3D31-8B2A-191CBAD2AA29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1E99A30E-5E93-E1AA-B629-BC52CF0914E0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161D51D4-5110-E9F2-95F7-17807502F1DC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5333F35A-9530-3477-657A-AAACA8D56B3B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EB582801-8876-389E-CF62-667C241AE0AA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6A473A99-D3FF-FF78-D4D8-76EF6BE41153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0D360D31-ACEE-53FB-3D90-5F985486497E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140848BA-F217-1B3D-7B82-1D696E6D7B57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772F33B8-7B13-154A-4E95-98BF24852345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883E66FE-ABCC-199B-B782-04DDEED683AB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3CE38AEB-2E28-B72C-9EB2-116A3DDBE7A4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4EFFC282-3EE1-E494-F9D2-D1B1EEBCD528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AA5CEBB0-C541-0FE7-7E2D-F34EE1214723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C3054C03-C6B6-5CBA-78C6-E12252D00B0A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A4BA459A-7126-B0EE-20F9-F62D947F4E4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A69E211B-3D77-1145-C923-2A67EDD3CE8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64CE9C6E-2F77-75E9-D9B8-76AE2BA0CFCA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49B0A0C3-F6E5-D010-DF35-1EE6FBAEE775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6AAB5638-9666-BCE4-D5A5-7791C6D520E3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91CC3438-6912-BA34-18CE-D4EC43AD747C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CBA6666C-E0D3-AFD7-919A-0765AD4698E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ED64E1D2-6177-5972-B6B4-EC5E22661AF0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C472D02A-1AA3-E7B1-95DE-0D011D4EDCD9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B5A02E7B-9321-FBE7-5FF1-26A7D05C7FA1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824A3D43-F328-4014-0CAE-25DC795D1EB2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30B496E0-83DC-E96E-2D35-019A6153EFB8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C2EA663D-33B3-3226-7A2A-5614BFDDE6B4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24CC6F92-C28A-6C14-0FA4-620731BBAFE1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7FADDC7-2876-A8D2-2239-E0AF08B31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3ECD542A-6549-B024-689F-9AC800D69AAC}"/>
              </a:ext>
            </a:extLst>
          </p:cNvPr>
          <p:cNvSpPr txBox="1">
            <a:spLocks/>
          </p:cNvSpPr>
          <p:nvPr/>
        </p:nvSpPr>
        <p:spPr>
          <a:xfrm>
            <a:off x="2546219" y="3361546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 echo comando utilizado previo a la variable</a:t>
            </a:r>
            <a:br>
              <a:rPr lang="es-PE" sz="1200" dirty="0">
                <a:solidFill>
                  <a:schemeClr val="accent3"/>
                </a:solidFill>
              </a:rPr>
            </a:br>
            <a:r>
              <a:rPr lang="es-MX" sz="1200" dirty="0">
                <a:solidFill>
                  <a:schemeClr val="accent3"/>
                </a:solidFill>
              </a:rPr>
              <a:t>La </a:t>
            </a:r>
            <a:r>
              <a:rPr lang="es-MX" sz="1200" dirty="0" err="1">
                <a:solidFill>
                  <a:schemeClr val="accent3"/>
                </a:solidFill>
              </a:rPr>
              <a:t>shell</a:t>
            </a:r>
            <a:r>
              <a:rPr lang="es-MX" sz="1200" dirty="0">
                <a:solidFill>
                  <a:schemeClr val="accent3"/>
                </a:solidFill>
              </a:rPr>
              <a:t> usa $ para expandir (leer) el valor de una variable.</a:t>
            </a:r>
            <a:endParaRPr lang="es-PE" sz="1200" dirty="0">
              <a:solidFill>
                <a:schemeClr val="accent3"/>
              </a:solidFill>
            </a:endParaRPr>
          </a:p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75936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EA7D1B86-A019-960B-CE5F-6CD7288A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82130D9A-A26F-38BB-793A-8B6A58383D1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</a:t>
            </a:r>
            <a:r>
              <a:rPr lang="es-MX" sz="1200" dirty="0" err="1"/>
              <a:t>Seteamos</a:t>
            </a:r>
            <a:r>
              <a:rPr lang="es-MX" sz="1200" dirty="0"/>
              <a:t> una variable mediante el ‘=“, funciona como asignación simple&gt;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E2DFAD56-5BEF-3DF6-309F-9F18EA9881B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Como la exportamos 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90932BD6-66EF-0C35-0BD8-271E7D5AF6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7004575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Como </a:t>
            </a:r>
            <a:r>
              <a:rPr lang="es-PE" dirty="0" err="1"/>
              <a:t>seteamos</a:t>
            </a:r>
            <a:r>
              <a:rPr lang="es-PE" dirty="0"/>
              <a:t> una variable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26AE1101-78F1-7215-E09F-44CED9EB5AE4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4D9A2711-FBFE-015E-F9F2-991E1DC4EAB0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4938B81C-B099-C81C-953C-0803168D9446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204CF0BF-172B-0F73-FF78-77C82657BA37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122DE8F1-81BC-41FA-72F5-79E5106C1BC5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32B20CDE-E671-849B-F86A-02F7694286CB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CE1980CD-225A-667D-5E18-1E2FC5678844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9F5460DE-74AD-766C-39B7-E11857E9C382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7F20399C-7875-425E-D6ED-6DD8D098F0CC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377759EA-8076-6329-9C99-D2725650F795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55B70EA1-BCCB-9D4E-2574-BBE3824C4F2B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C51D99CE-26CE-A8E5-D4DB-5C343E64A5BB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3D9495E9-0198-B60B-6B09-30F74203D260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89FE8F37-B853-69C5-55DD-F429DDB8AE8F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D6C72FC7-6DFF-E892-5C9E-E00F93532DA8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ACF0DB43-A329-9491-731F-D74936C92BEC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63B37EEB-3D50-2180-E023-04CEAAB170DF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1EC7ED43-3A50-6FFD-55C4-63B7B34180F9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200D4161-EA51-963D-E66F-68C703EA5914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A8D6101A-4CF6-E7CC-E0C7-1CEDC3BFB8E5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308CC25E-216D-22E7-022B-78B00FAC5E50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71C80866-0685-E01A-FFC1-2D138D14B4B8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5E0DE352-D620-21B5-2BAE-DF76C1094F42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59BCB9F0-D904-16E5-1FC4-0DFCE589B094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D79C330B-2DF1-44B7-5C1F-7EE233D6EB18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E159D589-2B6E-1C4C-F36C-9F6080BCB1C6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C0259A2E-57A5-1937-2398-6BBAB00B5C7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94EC983B-3986-99AA-B4DB-8BB8086BA3D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11B01E3B-1AD1-C054-D16E-7E977D678AF6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5B097D87-26AA-FCC2-9547-568906DE0DB9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E3DBB326-DBB2-6DAA-584C-B20913178443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F9B6E8C1-23FF-B9BC-E42A-B7164C50FA8F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E5025981-BA37-5B79-A6CD-9A9908E7DAD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1BCBCB5D-0F4A-CAE0-C796-64BA46FB8B97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7A296830-7F13-C25A-B31D-E6D6AB48EC03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52224C83-FA8B-8E5D-9182-4C6CFDC4384C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6B274A83-0C63-9A34-3899-F635183FD39C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B34179E5-6647-32B0-6575-511768EA4BAA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34C3691B-C75A-6AB7-3D37-B09193253782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AD4712D9-1DF2-3F27-8CF3-657071DC2F2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2F95DE4-205C-7135-19C5-A35CE912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74F9CEB0-E8AB-0F1C-B062-C696BC6DAE25}"/>
              </a:ext>
            </a:extLst>
          </p:cNvPr>
          <p:cNvSpPr txBox="1">
            <a:spLocks/>
          </p:cNvSpPr>
          <p:nvPr/>
        </p:nvSpPr>
        <p:spPr>
          <a:xfrm>
            <a:off x="2546219" y="3361546"/>
            <a:ext cx="5965674" cy="98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 En </a:t>
            </a:r>
            <a:r>
              <a:rPr lang="es-MX" sz="1200" dirty="0">
                <a:solidFill>
                  <a:schemeClr val="accent3"/>
                </a:solidFill>
              </a:rPr>
              <a:t>el mensaje $ es el mensaje de </a:t>
            </a:r>
            <a:r>
              <a:rPr lang="es-MX" sz="1200" dirty="0" err="1">
                <a:solidFill>
                  <a:schemeClr val="accent3"/>
                </a:solidFill>
              </a:rPr>
              <a:t>sh</a:t>
            </a:r>
            <a:r>
              <a:rPr lang="es-MX" sz="1200" dirty="0">
                <a:solidFill>
                  <a:schemeClr val="accent3"/>
                </a:solidFill>
              </a:rPr>
              <a:t>, una implementación de </a:t>
            </a:r>
            <a:r>
              <a:rPr lang="es-MX" sz="1200" dirty="0" err="1">
                <a:solidFill>
                  <a:schemeClr val="accent3"/>
                </a:solidFill>
              </a:rPr>
              <a:t>shell</a:t>
            </a:r>
            <a:r>
              <a:rPr lang="es-MX" sz="1200" dirty="0">
                <a:solidFill>
                  <a:schemeClr val="accent3"/>
                </a:solidFill>
              </a:rPr>
              <a:t> mínima que se invoca como hijo del proceso de </a:t>
            </a:r>
            <a:r>
              <a:rPr lang="es-MX" sz="1200" dirty="0" err="1">
                <a:solidFill>
                  <a:schemeClr val="accent3"/>
                </a:solidFill>
              </a:rPr>
              <a:t>shell</a:t>
            </a:r>
            <a:r>
              <a:rPr lang="es-MX" sz="1200" dirty="0">
                <a:solidFill>
                  <a:schemeClr val="accent3"/>
                </a:solidFill>
              </a:rPr>
              <a:t> principal. ¡Y no recibe la variable VAR!</a:t>
            </a:r>
            <a:br>
              <a:rPr lang="es-PE" sz="1200" dirty="0">
                <a:solidFill>
                  <a:schemeClr val="accent3"/>
                </a:solidFill>
              </a:rPr>
            </a:br>
            <a:r>
              <a:rPr lang="es-PE" sz="1200" dirty="0">
                <a:solidFill>
                  <a:schemeClr val="accent3"/>
                </a:solidFill>
              </a:rPr>
              <a:t>“</a:t>
            </a:r>
            <a:r>
              <a:rPr lang="es-PE" sz="1200" dirty="0" err="1">
                <a:solidFill>
                  <a:schemeClr val="accent3"/>
                </a:solidFill>
              </a:rPr>
              <a:t>export</a:t>
            </a:r>
            <a:r>
              <a:rPr lang="es-PE" sz="1200" dirty="0">
                <a:solidFill>
                  <a:schemeClr val="accent3"/>
                </a:solidFill>
              </a:rPr>
              <a:t>” será nuestro comando clave</a:t>
            </a:r>
          </a:p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24960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ED345FBB-3AFE-7F96-EBE2-D744DC75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ADB62601-BC21-E606-8AAF-2622BD6557C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</a:t>
            </a:r>
            <a:r>
              <a:rPr lang="es-MX" sz="1200" dirty="0"/>
              <a:t>Hay varias formas de acceder a variables en </a:t>
            </a:r>
            <a:r>
              <a:rPr lang="es-MX" sz="1200" dirty="0" err="1"/>
              <a:t>bash</a:t>
            </a:r>
            <a:r>
              <a:rPr lang="es-MX" sz="1200" dirty="0"/>
              <a:t>. echo fue solo uno de ellos, otro comando útil es el “</a:t>
            </a:r>
            <a:r>
              <a:rPr lang="es-MX" sz="1200" dirty="0" err="1"/>
              <a:t>env</a:t>
            </a:r>
            <a:r>
              <a:rPr lang="es-MX" sz="1200" dirty="0"/>
              <a:t>” que imprimirá cada variable exportada configurada en su </a:t>
            </a:r>
            <a:r>
              <a:rPr lang="es-MX" sz="1200" dirty="0" err="1"/>
              <a:t>shell</a:t>
            </a:r>
            <a:r>
              <a:rPr lang="es-MX" sz="1200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D134AFDF-A0A1-9EF1-E47E-928B04EF54A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7740555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n" sz="2400" dirty="0">
                <a:solidFill>
                  <a:schemeClr val="accent2"/>
                </a:solidFill>
              </a:rPr>
              <a:t>Como alamacenamos un valor &gt;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E8CA12D8-5972-A390-0C14-D489E07A20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7257336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Como </a:t>
            </a:r>
            <a:r>
              <a:rPr lang="es-PE" dirty="0" err="1"/>
              <a:t>printeamos</a:t>
            </a:r>
            <a:r>
              <a:rPr lang="es-PE" dirty="0"/>
              <a:t> una variable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4ACDABF7-3DAE-17EB-5CEE-848D048ABBB4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40867112-9A99-E98B-766D-F4646CB1D43E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66029B2D-E3C4-4C46-0AED-3184EEB6DE9E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166A6133-133B-6752-C5CA-34C6EE2CC550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0CBB88D3-2AAC-7428-8BD3-6D9E19B364E3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06C0CAD2-8FF5-A473-A497-2A1EA9EA1353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70E88C84-58C8-E5CC-36AA-E14C705F9083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66D1FEDD-C857-BEDB-B5BF-1D3BDAC9BA3C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42B0E3C6-9564-675A-7917-D2697CB25AF6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15D447A2-0CBD-4BC9-CD54-E041A9E3F119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D892994E-E5AA-EFCA-41D0-E8165BDE298A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10AFA7C9-96BA-A59D-2F21-9428238620EC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FE4DC082-6891-0AE1-1D7E-FE3764574BC6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212DE4A7-89C4-E06A-408F-D572640D52A3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BA8ECAF6-333A-ACCE-231B-C70F30C740E2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9F791443-375F-83A4-3F8D-9C449FD08611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520E61CA-E4C8-0658-F26A-55729B9D43FC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E90A48A1-BCB2-DB15-4953-2C3A9BCEC685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DF558D3E-9BB5-0421-651A-859CAA0D63D2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BB855819-B56B-591A-8F52-35E63BF04F11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7EB207B-1B45-8B99-D512-72A84D59886D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A2B32A12-AB4E-E8C2-4AAA-D47453682DF4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5379C541-281F-A5C1-1C4C-36C9F7A686C7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B3477EB8-E43B-FA23-B428-130118ACA523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86E691E4-7A48-ADD8-0910-23B6FCA4AD51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A9FBB1EA-90B1-6075-3446-BA585E5EB753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7754D1EF-6FD1-536B-6915-C52C5571491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761AB97B-76A1-FE4C-210E-C4B8C9C6174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E3A3F26B-0146-CACB-1B68-CC4185452DA1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16BCC5DD-271F-6F6A-B32C-8355B814FD62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9C833B87-8C40-5506-91D1-EDA623255C27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B1C7BDC6-3CC9-7CC8-AA36-DF1461FB8F80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8F3E79E7-2493-B1B9-1066-0D1E503C750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2A9B1A19-864A-F2A4-3F09-47EAFC4CC15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8B1726D1-90F3-B037-B632-40691D8BA418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59F819E8-9F9D-D85C-0607-3FC4C63ED3FB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E8813819-881E-C9F6-4C27-5D5712389F1A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4147D490-BFEF-722C-F0DF-031728B2C911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017CF202-0AAD-1761-29C5-495EA49C2B35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F0888D86-D0F4-E18D-E730-24887A01DAA2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66D31AA-3351-BFE6-3E1B-D09E1B53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F207628F-FA2B-C572-0D41-4E83D35A50DC}"/>
              </a:ext>
            </a:extLst>
          </p:cNvPr>
          <p:cNvSpPr txBox="1">
            <a:spLocks/>
          </p:cNvSpPr>
          <p:nvPr/>
        </p:nvSpPr>
        <p:spPr>
          <a:xfrm>
            <a:off x="2546219" y="3361546"/>
            <a:ext cx="5965674" cy="98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 </a:t>
            </a:r>
            <a:r>
              <a:rPr lang="es-MX" sz="1200" dirty="0">
                <a:solidFill>
                  <a:schemeClr val="accent3"/>
                </a:solidFill>
              </a:rPr>
              <a:t>A menudo querrás almacenar la salida de algún comando en una variable. ¡Afortunadamente, el </a:t>
            </a:r>
            <a:r>
              <a:rPr lang="es-MX" sz="1200" dirty="0" err="1">
                <a:solidFill>
                  <a:schemeClr val="accent3"/>
                </a:solidFill>
              </a:rPr>
              <a:t>shell</a:t>
            </a:r>
            <a:r>
              <a:rPr lang="es-MX" sz="1200" dirty="0">
                <a:solidFill>
                  <a:schemeClr val="accent3"/>
                </a:solidFill>
              </a:rPr>
              <a:t> hace que esto sea bastante fácil usando algo llamado sustitución de comandos!</a:t>
            </a:r>
            <a:r>
              <a:rPr lang="es-PE" dirty="0"/>
              <a:t> FLAG=$(</a:t>
            </a:r>
            <a:r>
              <a:rPr lang="es-PE" dirty="0" err="1"/>
              <a:t>cat</a:t>
            </a:r>
            <a:r>
              <a:rPr lang="es-PE" dirty="0"/>
              <a:t> /</a:t>
            </a:r>
            <a:r>
              <a:rPr lang="es-PE" dirty="0" err="1"/>
              <a:t>flag</a:t>
            </a:r>
            <a:r>
              <a:rPr lang="es-PE" dirty="0"/>
              <a:t>) -&gt; echo "$FLAG"</a:t>
            </a:r>
            <a:r>
              <a:rPr lang="es-PE" sz="1200" dirty="0">
                <a:solidFill>
                  <a:schemeClr val="accent3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38168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70B92A51-9ED2-326F-4636-5F7F7B68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E93C223C-63DA-9E39-23EF-F056AE91E12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</a:t>
            </a:r>
            <a:r>
              <a:rPr lang="es-MX" sz="1200" dirty="0"/>
              <a:t>Hay varias formas de acceder a variables en </a:t>
            </a:r>
            <a:r>
              <a:rPr lang="es-MX" sz="1200" dirty="0" err="1"/>
              <a:t>bash</a:t>
            </a:r>
            <a:r>
              <a:rPr lang="es-MX" sz="1200" dirty="0"/>
              <a:t>. echo fue solo uno de ellos, otro comando útil es el “</a:t>
            </a:r>
            <a:r>
              <a:rPr lang="es-MX" sz="1200" dirty="0" err="1"/>
              <a:t>env</a:t>
            </a:r>
            <a:r>
              <a:rPr lang="es-MX" sz="1200" dirty="0"/>
              <a:t>” que imprimirá cada variable exportada configurada en su </a:t>
            </a:r>
            <a:r>
              <a:rPr lang="es-MX" sz="1200" dirty="0" err="1"/>
              <a:t>shell</a:t>
            </a:r>
            <a:r>
              <a:rPr lang="es-MX" sz="1200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8683EC06-0BAF-39E7-A9B5-1B1314A9412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7740555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n" sz="2400" dirty="0">
                <a:solidFill>
                  <a:schemeClr val="accent2"/>
                </a:solidFill>
              </a:rPr>
              <a:t>Como alamacenamos un valor &gt;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1A842349-BCD5-0E36-FC25-E5903FAE4A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7257336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Como </a:t>
            </a:r>
            <a:r>
              <a:rPr lang="es-PE" dirty="0" err="1"/>
              <a:t>printeamos</a:t>
            </a:r>
            <a:r>
              <a:rPr lang="es-PE" dirty="0"/>
              <a:t> una variable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24DAED1E-40A4-36EC-E168-5020E3DBC2EA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3B041B8E-93FD-D793-0B28-F3663E200AC2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C50CAD99-5FE6-2746-68F8-F0B20882DFF2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34B1CDBE-DA5C-1F02-6977-716FA004711E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72A47177-A3ED-8741-0011-A29F7DFF160A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4D28AA64-65B0-2B6A-1FF3-0781473B339B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AE4A7793-D374-9346-969E-38962311E770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09B1B892-CFDC-6DF5-6231-7C0C16E0ABAA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56E15E68-5A33-0032-D0A9-9513583CF117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AE998EBE-F0BB-DFE8-2714-1FE515E9A97A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22F8C7AA-54E3-A1E9-1161-169AE0AF67CE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C5541746-EF61-DC0E-CC3E-BDC678C5FAB7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4E64ABC1-1DCF-FEDF-A5F6-7895BEC08C7C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14517606-19B0-2151-3A7C-C954FF1FB859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A36A8090-F6B5-64A0-1B33-12C02EF9EFA4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9E1BF895-6D6C-47BA-33C8-B2177A4C9C07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1225C803-B850-9ABB-AE62-D8A49E1400EE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4EB77B30-DCD1-4EE4-4A1A-A451DB9FBDB3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F3AFFABB-4EE6-FE66-2D29-407A214B152A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9FD70A71-E64B-95F7-751C-A96C2B4951E1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B75EB012-F345-9CEB-A0AE-2999D91848D5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CB8A585C-1D82-EB89-3418-E008520838D2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24233194-85FC-ADF2-9E84-989F9BAA19F0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B74EB5DD-2CD1-BF1A-334B-BC898BCFDFE4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09DD2A15-439E-3574-7CA9-E54CD131FA0C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656DD007-E5DA-7C8D-A7E3-45FF1D98797F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1C3CEED8-3A6D-C617-98E7-EE3B34B54E8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713A6B54-64DB-0848-FA8B-A1BDBAAE970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FA415B2D-7BDA-582D-542C-D2D58E9730C3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E262505E-0DA0-4281-FE8E-304BAAD6D7A9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73631F31-CC74-F9C8-375A-0215513C4885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023E9BC3-722A-F123-B7CB-BB89E5A2B63F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58B1C97D-7A8D-5596-9CD3-5E53D3F7DEB1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C57ACEE7-0FD2-AB14-A5E0-F2C573B80360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A3507426-B63B-A187-008C-C2A6C5D496DD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675A6477-632D-DAE9-1054-46B040AA34BB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D3E61E3C-ED17-C873-A81B-CBA1241C472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AC54F6E3-5EAE-E363-1BA5-557E1C2CB08E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6C031849-7A0A-0BDA-8358-3A8307C7091F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DBCF128E-121B-7982-0750-0EFD0B0FC64F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24A3451-66CE-E787-1FF9-E3F1D1E1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32746F7C-598B-CB5F-7D19-CB94F90C7E6D}"/>
              </a:ext>
            </a:extLst>
          </p:cNvPr>
          <p:cNvSpPr txBox="1">
            <a:spLocks/>
          </p:cNvSpPr>
          <p:nvPr/>
        </p:nvSpPr>
        <p:spPr>
          <a:xfrm>
            <a:off x="2546219" y="3361546"/>
            <a:ext cx="5965674" cy="98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 </a:t>
            </a:r>
            <a:r>
              <a:rPr lang="es-MX" sz="1200" dirty="0">
                <a:solidFill>
                  <a:schemeClr val="accent3"/>
                </a:solidFill>
              </a:rPr>
              <a:t>A menudo querrás almacenar la salida de algún comando en una variable. ¡Afortunadamente, el </a:t>
            </a:r>
            <a:r>
              <a:rPr lang="es-MX" sz="1200" dirty="0" err="1">
                <a:solidFill>
                  <a:schemeClr val="accent3"/>
                </a:solidFill>
              </a:rPr>
              <a:t>shell</a:t>
            </a:r>
            <a:r>
              <a:rPr lang="es-MX" sz="1200" dirty="0">
                <a:solidFill>
                  <a:schemeClr val="accent3"/>
                </a:solidFill>
              </a:rPr>
              <a:t> hace que esto sea bastante fácil usando algo llamado sustitución de comandos!</a:t>
            </a:r>
            <a:r>
              <a:rPr lang="es-PE" dirty="0"/>
              <a:t> FLAG=$(</a:t>
            </a:r>
            <a:r>
              <a:rPr lang="es-PE" dirty="0" err="1"/>
              <a:t>cat</a:t>
            </a:r>
            <a:r>
              <a:rPr lang="es-PE" dirty="0"/>
              <a:t> /</a:t>
            </a:r>
            <a:r>
              <a:rPr lang="es-PE" dirty="0" err="1"/>
              <a:t>flag</a:t>
            </a:r>
            <a:r>
              <a:rPr lang="es-PE" dirty="0"/>
              <a:t>) -&gt; echo "$FLAG"</a:t>
            </a:r>
            <a:r>
              <a:rPr lang="es-PE" sz="1200" dirty="0">
                <a:solidFill>
                  <a:schemeClr val="accent3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09287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682F609A-DD55-3DEE-9E24-F7BF3239C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1F5A464A-64E3-0352-DAE2-DFE65E71667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4"/>
            <a:ext cx="6554446" cy="8361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&lt;Utilizamos el comando “read” seguido de “-p” para leer inputs, </a:t>
            </a:r>
            <a:r>
              <a:rPr lang="es-MX" sz="1200" dirty="0"/>
              <a:t>Tenga en cuenta que “</a:t>
            </a:r>
            <a:r>
              <a:rPr lang="es-MX" sz="1200" dirty="0" err="1"/>
              <a:t>read</a:t>
            </a:r>
            <a:r>
              <a:rPr lang="es-MX" sz="1200" dirty="0"/>
              <a:t>” lee datos de su entrada estándar. Intentemos ser más explícitos con eso. Así que, anotamos el comienzo de cada línea indicando si la línea representa la ENTRADA del usuario o la SALIDA al usuario.&gt;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431FE5F5-169F-D07A-E76E-66A45B2823A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7740555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n" sz="2400" dirty="0">
                <a:solidFill>
                  <a:schemeClr val="accent2"/>
                </a:solidFill>
              </a:rPr>
              <a:t>Como leemos un archivo &gt;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0C9A2812-0CC8-DF2C-C171-DE568C2CE8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7257336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Como leemos un input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FFA30E58-3947-F666-881C-94072B86856F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001E2B12-7B4C-3C56-E4B9-1848BBB7F883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2D2D8A71-C8ED-5582-2604-70D948548C7F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58CC797B-F2D9-5550-6589-9D4CF4DCE721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62EE3A32-C4CC-FB94-2BAB-14D05C602D03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E9A3F197-71E8-0AA4-BB63-DBD04175E984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6A8DAA68-3B80-7C92-604B-24E5A8AC0C21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E91DA4D6-FD41-103B-9F70-63148B30BE12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A95C819E-61C2-8AEB-9A3C-F769E883F636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0C99F369-732F-F567-31F2-6342AB906E93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680A67ED-AD13-AB33-D52E-5907B72E9679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F010A893-0C54-A713-4EE5-1D4892EBF6F5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C3AF9BCA-437D-A4DD-BF6B-DADDEE6596BE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9973A1A5-134C-DC2A-C4D9-E11A0E5F8E4D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39CCE0FC-F23C-0AAE-6FE8-2DD2C49A458C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0856F715-FBF8-CA43-E12E-A8159A7931F7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773F8CED-B8F3-DF68-C063-7BFCEABE1559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2085572F-19F7-EC78-13FC-631DC2868832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A61B0FE0-1091-C76F-69A2-FC87A1F222A3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DDE0EB0D-B35C-24C0-CC28-8B7A2DF3A3C2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A9912F15-8206-0290-F8DC-C4D3742DDE77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D01023D6-A553-5444-DF51-1C80447BD5BA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A0392683-07D9-3D8E-D311-9B1B7B825370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3CE4CCF3-0A60-F812-0BE3-AA0CE0471207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AF4819C1-E6FC-47C6-4BC4-88C2E6E1934E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C8957D10-F659-E7F6-2ECF-EC65C641DAFC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B8855844-7670-D797-0D3F-BD44BA3EEB4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6AB8117A-8CB2-1F5E-EF6D-EF4802EC830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E07F7F11-C581-C930-8071-E92BD58746EE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69B5F48E-E005-814B-8975-08A0599216C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BC286097-84B2-A34D-970A-B08D12A62EEE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2E6A70C1-8E98-F087-C34D-67030AEC715C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87E0FDEE-D879-CA5F-7F0F-42EA2658AB5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40800A8E-F018-9F91-26AF-245E11D0DAF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5FD0F3F1-F343-5677-C891-36C3B872C74D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7A359951-505A-81FE-262F-5C3623472DF3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FFD833EB-C4BA-0552-599C-CE3C89412842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9EDEECAC-44A1-A12D-3F82-DD341F1A9491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D9FBBB0E-938E-8507-1FB1-E298B3D8A2E9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F60A1CD8-FD1F-0B75-DB8B-39E704C9FFEB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EF53977-FB80-7097-6E59-31045ED5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EE722EBE-F15B-5773-E0DB-5BE866F27D1C}"/>
              </a:ext>
            </a:extLst>
          </p:cNvPr>
          <p:cNvSpPr txBox="1">
            <a:spLocks/>
          </p:cNvSpPr>
          <p:nvPr/>
        </p:nvSpPr>
        <p:spPr>
          <a:xfrm>
            <a:off x="2546219" y="3361546"/>
            <a:ext cx="5965674" cy="98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 </a:t>
            </a:r>
            <a:r>
              <a:rPr lang="es-MX" sz="1200" dirty="0">
                <a:solidFill>
                  <a:schemeClr val="accent3"/>
                </a:solidFill>
              </a:rPr>
              <a:t>Lees la entrada del usuario en una variable con “</a:t>
            </a:r>
            <a:r>
              <a:rPr lang="es-MX" sz="1200" dirty="0" err="1">
                <a:solidFill>
                  <a:schemeClr val="accent3"/>
                </a:solidFill>
              </a:rPr>
              <a:t>read</a:t>
            </a:r>
            <a:r>
              <a:rPr lang="es-MX" sz="1200" dirty="0">
                <a:solidFill>
                  <a:schemeClr val="accent3"/>
                </a:solidFill>
              </a:rPr>
              <a:t>”. Ahora debemos redirigido ( “&gt;” / “&lt;“) previamente el archivo que vamos a leer archivos al input de comandos, al juntarlos y podremos leer archivos con el </a:t>
            </a:r>
            <a:r>
              <a:rPr lang="es-MX" sz="1200" dirty="0" err="1">
                <a:solidFill>
                  <a:schemeClr val="accent3"/>
                </a:solidFill>
              </a:rPr>
              <a:t>shell</a:t>
            </a:r>
            <a:r>
              <a:rPr lang="es-MX" sz="1200" dirty="0">
                <a:solidFill>
                  <a:schemeClr val="accent3"/>
                </a:solidFill>
              </a:rPr>
              <a:t>.</a:t>
            </a:r>
            <a:r>
              <a:rPr lang="es-PE" sz="1200" dirty="0">
                <a:solidFill>
                  <a:schemeClr val="accent3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82222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D6CEA99A-168E-5B01-FDD5-9D580CCF2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DF28CB72-55AD-491C-859C-BDCC2282CA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¿Qué función me piden ejecutar?</a:t>
            </a: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4D27B0E6-51E7-2962-3E4A-58A0A1E260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05AF44AC-4B1D-9D78-47D6-73273017C82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0B1B12F8-50A4-10D8-5E2C-DB4889A23D7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54054" y="2409967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¿Cómo llego a ella?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BBE93714-A1C5-9E62-335A-E8412CBD6862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75885" y="2606402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63297410-1799-7F7F-BB37-D5E7FBDE11E8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728008" y="1241435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E0FEC7A2-0579-8265-0B2F-50548EB64CC8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C57EB6E9-2A35-3187-2322-974902FF31B6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3A013430-F93A-4928-C939-ACF6D0279962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58456BC4-D7F2-EAEE-88C7-EA4AA93FC0EC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822BA8E3-F39B-0753-6754-202C85328BCE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26605979-CFEA-8C50-E501-E08639E76329}"/>
              </a:ext>
            </a:extLst>
          </p:cNvPr>
          <p:cNvSpPr txBox="1">
            <a:spLocks/>
          </p:cNvSpPr>
          <p:nvPr/>
        </p:nvSpPr>
        <p:spPr>
          <a:xfrm>
            <a:off x="3564887" y="3034576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¿De qué manera imprimo u obtengo el resultado?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BD64FAF2-AE6D-7315-01D7-AE2210151817}"/>
              </a:ext>
            </a:extLst>
          </p:cNvPr>
          <p:cNvSpPr txBox="1">
            <a:spLocks/>
          </p:cNvSpPr>
          <p:nvPr/>
        </p:nvSpPr>
        <p:spPr>
          <a:xfrm flipH="1">
            <a:off x="2435671" y="3220311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099DC5-4F3F-3687-3493-D9DA62F2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17" name="Google Shape;785;p37">
            <a:extLst>
              <a:ext uri="{FF2B5EF4-FFF2-40B4-BE49-F238E27FC236}">
                <a16:creationId xmlns:a16="http://schemas.microsoft.com/office/drawing/2014/main" id="{0164E0BC-F6C6-805A-CC0F-871C0B0D118B}"/>
              </a:ext>
            </a:extLst>
          </p:cNvPr>
          <p:cNvSpPr txBox="1">
            <a:spLocks/>
          </p:cNvSpPr>
          <p:nvPr/>
        </p:nvSpPr>
        <p:spPr>
          <a:xfrm>
            <a:off x="3825597" y="4087572"/>
            <a:ext cx="5428168" cy="2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endParaRPr lang="es-PE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82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EA5512FC-9F6D-20E3-BA79-BBC197419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E2F9CE8C-F81F-B601-3326-D86C2ACA1C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06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5409B1DF-D2A0-600F-3CA9-CF5D98CAC02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7" y="1846623"/>
            <a:ext cx="647874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-US" dirty="0"/>
              <a:t>PROCESOS Y TRABAJOS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49CF56AC-BC2B-4CB9-AA09-152EEF1DEB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2" y="2448125"/>
            <a:ext cx="4653347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 Observa y controla procesos: ejecución, </a:t>
            </a:r>
            <a:r>
              <a:rPr lang="es-PE" dirty="0" err="1"/>
              <a:t>foreground</a:t>
            </a:r>
            <a:r>
              <a:rPr lang="es-PE" dirty="0"/>
              <a:t>/</a:t>
            </a:r>
            <a:r>
              <a:rPr lang="es-PE" dirty="0" err="1"/>
              <a:t>background</a:t>
            </a:r>
            <a:r>
              <a:rPr lang="es-PE" dirty="0"/>
              <a:t> y manejo básico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4A8B89F0-88FF-ECCF-3C49-A5E955B100C5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365F4DC0-3129-4497-FB59-E3360DF0D166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F53B6DB9-8E1F-FFF3-056A-226383FFCE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1C4EF723-F96E-0435-A233-ECFD8E7940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3EDA6E-6978-1252-1367-71C264CC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3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A3C31F09-9863-8AF7-8EFA-EA4A205BA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58A0BC8C-5F6A-9D78-59E2-5303785E4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Comandos Procesos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3E5377A7-3491-02FA-D6FA-D1DF837F6798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728008" y="1152525"/>
            <a:ext cx="5922000" cy="33193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dirty="0" err="1">
                <a:solidFill>
                  <a:srgbClr val="00B050"/>
                </a:solidFill>
              </a:rPr>
              <a:t>ps</a:t>
            </a:r>
            <a:r>
              <a:rPr lang="es-MX" dirty="0"/>
              <a:t>: muestra un “</a:t>
            </a:r>
            <a:r>
              <a:rPr lang="es-MX" dirty="0" err="1"/>
              <a:t>snapshot</a:t>
            </a:r>
            <a:r>
              <a:rPr lang="es-MX" dirty="0"/>
              <a:t>” de procesos (los que están corriendo en ese momento).</a:t>
            </a:r>
            <a:br>
              <a:rPr lang="es-MX" dirty="0"/>
            </a:br>
            <a:r>
              <a:rPr lang="es-MX" dirty="0">
                <a:solidFill>
                  <a:srgbClr val="00B050"/>
                </a:solidFill>
              </a:rPr>
              <a:t>top</a:t>
            </a:r>
            <a:r>
              <a:rPr lang="es-MX" dirty="0"/>
              <a:t>: monitor en tiempo real de CPU/RAM y procesos activos.</a:t>
            </a:r>
            <a:br>
              <a:rPr lang="es-MX" dirty="0"/>
            </a:br>
            <a:r>
              <a:rPr lang="es-MX" dirty="0" err="1">
                <a:solidFill>
                  <a:srgbClr val="00B050"/>
                </a:solidFill>
              </a:rPr>
              <a:t>htop</a:t>
            </a:r>
            <a:r>
              <a:rPr lang="es-MX" dirty="0">
                <a:solidFill>
                  <a:srgbClr val="00B050"/>
                </a:solidFill>
              </a:rPr>
              <a:t>:</a:t>
            </a:r>
            <a:r>
              <a:rPr lang="es-MX" dirty="0"/>
              <a:t> versión más amigable de top (si está instalada).</a:t>
            </a:r>
            <a:br>
              <a:rPr lang="es-MX" dirty="0"/>
            </a:br>
            <a:r>
              <a:rPr lang="es-MX" dirty="0" err="1">
                <a:solidFill>
                  <a:srgbClr val="00B050"/>
                </a:solidFill>
              </a:rPr>
              <a:t>pgrep</a:t>
            </a:r>
            <a:r>
              <a:rPr lang="es-MX" dirty="0"/>
              <a:t>: busca procesos por nombre y devuelve sus PID.</a:t>
            </a:r>
            <a:br>
              <a:rPr lang="es-MX" dirty="0"/>
            </a:br>
            <a:r>
              <a:rPr lang="es-MX" dirty="0" err="1">
                <a:solidFill>
                  <a:srgbClr val="00B050"/>
                </a:solidFill>
              </a:rPr>
              <a:t>pidof</a:t>
            </a:r>
            <a:r>
              <a:rPr lang="es-MX" dirty="0"/>
              <a:t>: devuelve el PID asociado a un programa/servicio.</a:t>
            </a:r>
            <a:br>
              <a:rPr lang="es-MX" dirty="0"/>
            </a:br>
            <a:r>
              <a:rPr lang="es-MX" dirty="0" err="1">
                <a:solidFill>
                  <a:srgbClr val="00B050"/>
                </a:solidFill>
              </a:rPr>
              <a:t>kill</a:t>
            </a:r>
            <a:r>
              <a:rPr lang="es-MX" dirty="0"/>
              <a:t>: envía una señal a un PID (terminar, pausar, reanudar, forzar).</a:t>
            </a:r>
            <a:br>
              <a:rPr lang="es-MX" dirty="0"/>
            </a:br>
            <a:r>
              <a:rPr lang="es-MX" dirty="0" err="1">
                <a:solidFill>
                  <a:srgbClr val="00B050"/>
                </a:solidFill>
              </a:rPr>
              <a:t>pkill</a:t>
            </a:r>
            <a:r>
              <a:rPr lang="es-MX" dirty="0"/>
              <a:t>: envía señal a procesos por nombre (útil, pero cuidado).</a:t>
            </a:r>
            <a:br>
              <a:rPr lang="es-MX" dirty="0"/>
            </a:br>
            <a:r>
              <a:rPr lang="es-MX" dirty="0" err="1">
                <a:solidFill>
                  <a:srgbClr val="00B050"/>
                </a:solidFill>
              </a:rPr>
              <a:t>killall</a:t>
            </a:r>
            <a:r>
              <a:rPr lang="es-MX" dirty="0"/>
              <a:t>: mata todos los procesos que coincidan por nombre.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E9A129F5-7DE7-1B26-4A64-9786A5F8A2C0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4D19CCB6-68FB-7A63-6FE8-BBADA1E55999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7A9865FB-6D12-62F4-0BD9-C3F9CBB3667F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CC7A5695-5863-32C1-5007-B8C15AA7CC4E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3436D822-1619-9095-10C2-F9C68403F0FF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EFFC98-2DF5-0A39-DD65-543EAB97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17" name="Google Shape;785;p37">
            <a:extLst>
              <a:ext uri="{FF2B5EF4-FFF2-40B4-BE49-F238E27FC236}">
                <a16:creationId xmlns:a16="http://schemas.microsoft.com/office/drawing/2014/main" id="{A05CE760-7B08-98D0-4083-47C56ADD84C1}"/>
              </a:ext>
            </a:extLst>
          </p:cNvPr>
          <p:cNvSpPr txBox="1">
            <a:spLocks/>
          </p:cNvSpPr>
          <p:nvPr/>
        </p:nvSpPr>
        <p:spPr>
          <a:xfrm>
            <a:off x="3825597" y="4087572"/>
            <a:ext cx="5428168" cy="2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endParaRPr lang="es-PE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/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01 </a:t>
            </a:r>
            <a:r>
              <a:rPr lang="en" sz="5000">
                <a:solidFill>
                  <a:schemeClr val="accent6"/>
                </a:solidFill>
              </a:rPr>
              <a:t>{</a:t>
            </a:r>
            <a:endParaRPr sz="5000">
              <a:solidFill>
                <a:schemeClr val="accent6"/>
              </a:solidFill>
            </a:endParaRPr>
          </a:p>
        </p:txBody>
      </p:sp>
      <p:sp>
        <p:nvSpPr>
          <p:cNvPr id="501" name="Google Shape;501;p30"/>
          <p:cNvSpPr txBox="1">
            <a:spLocks noGrp="1"/>
          </p:cNvSpPr>
          <p:nvPr>
            <p:ph type="title" idx="2"/>
          </p:nvPr>
        </p:nvSpPr>
        <p:spPr>
          <a:xfrm>
            <a:off x="2605788" y="1846623"/>
            <a:ext cx="53772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HELLO HACKERS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/>
          <p:cNvSpPr txBox="1">
            <a:spLocks noGrp="1"/>
          </p:cNvSpPr>
          <p:nvPr>
            <p:ph type="subTitle" idx="1"/>
          </p:nvPr>
        </p:nvSpPr>
        <p:spPr>
          <a:xfrm>
            <a:off x="3038363" y="2448125"/>
            <a:ext cx="39609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&lt;PRIMEROS PASOS&gt;</a:t>
            </a:r>
            <a:endParaRPr dirty="0"/>
          </a:p>
        </p:txBody>
      </p:sp>
      <p:sp>
        <p:nvSpPr>
          <p:cNvPr id="503" name="Google Shape;503;p30"/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/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/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/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AAF398-9CCA-5121-7157-E5A8BFFAA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694EF7BA-0824-064D-F04E-7B982168A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74076B10-6C40-FF5E-6EC7-475BC9C267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2410632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Tener en cuenta los procesos activos</a:t>
            </a: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7E5D94EF-79EB-0B59-98A8-64E8E2E2FA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3723FAA8-F0C9-38DD-5E0E-54163F6C32A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60596E06-7AD3-7D99-EC81-A35CF48C945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90752" y="3181725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Verificar Si hay alguna interrupción en los procesos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F8A2EC55-A0DE-26F3-8AFD-0977B836A82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75885" y="2606402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24F29F46-4A30-3ECC-58C8-F2D51CB5992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728008" y="1241435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6068782F-32AD-7367-0D57-1A621FE92006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E689F9D1-BC15-43FD-3A8A-FAFE0C7EB37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A7040D56-404F-4C8E-1CD8-656A14AB89E9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971E8C95-9C57-B787-CDF4-4BD141B4CB68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69779854-18FD-F0D9-5E8A-4BF9EEA2BF2C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0068E5C0-7BBD-6CA1-0D17-25EC0038D727}"/>
              </a:ext>
            </a:extLst>
          </p:cNvPr>
          <p:cNvSpPr txBox="1">
            <a:spLocks/>
          </p:cNvSpPr>
          <p:nvPr/>
        </p:nvSpPr>
        <p:spPr>
          <a:xfrm>
            <a:off x="3371806" y="1835309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Identificar el objetivo ¿Qué es lo que buscamos?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C7CD80E5-5AED-1A5E-78EC-D757015A118F}"/>
              </a:ext>
            </a:extLst>
          </p:cNvPr>
          <p:cNvSpPr txBox="1">
            <a:spLocks/>
          </p:cNvSpPr>
          <p:nvPr/>
        </p:nvSpPr>
        <p:spPr>
          <a:xfrm flipH="1">
            <a:off x="2435671" y="3220311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9BA026-5AEA-13E8-BBA8-5719F6EB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17" name="Google Shape;785;p37">
            <a:extLst>
              <a:ext uri="{FF2B5EF4-FFF2-40B4-BE49-F238E27FC236}">
                <a16:creationId xmlns:a16="http://schemas.microsoft.com/office/drawing/2014/main" id="{D3EB48AB-3BA7-EFE5-78F7-30103ADCD48D}"/>
              </a:ext>
            </a:extLst>
          </p:cNvPr>
          <p:cNvSpPr txBox="1">
            <a:spLocks/>
          </p:cNvSpPr>
          <p:nvPr/>
        </p:nvSpPr>
        <p:spPr>
          <a:xfrm>
            <a:off x="3825597" y="4087572"/>
            <a:ext cx="5428168" cy="2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endParaRPr lang="es-PE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11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47FCE904-19D7-4258-11E7-C1D347641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1ECE2668-5953-F594-9636-AF88B481F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07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06883770-2C32-BEB6-19C2-551B19A598C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7" y="1846623"/>
            <a:ext cx="5954213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DESENREDANDO USUARIOS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C539A5DE-C465-B10D-285B-4DF5000E7B0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2" y="2448125"/>
            <a:ext cx="4653347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Usuarios y cuentas del sistema: entender “quién es quién” en Linux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482D1BC2-1050-34FB-271F-480AD0D8EF5D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52E70768-27E9-9119-BFA2-A1DD8E6ADF76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52368B83-FCD2-6CD0-B80E-DC787B4989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4470EC53-0158-E6C2-CE1E-76A4AD7BE8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5AEF15-ECE7-CD24-CE73-3962DD18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1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9EE785E6-73F8-3713-3AF8-63C519B4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>
            <a:extLst>
              <a:ext uri="{FF2B5EF4-FFF2-40B4-BE49-F238E27FC236}">
                <a16:creationId xmlns:a16="http://schemas.microsoft.com/office/drawing/2014/main" id="{B960548F-91A7-C074-A308-92F15ECAA3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Step by step de </a:t>
            </a:r>
            <a:r>
              <a:rPr lang="en" sz="2400" dirty="0">
                <a:solidFill>
                  <a:schemeClr val="accent2"/>
                </a:solidFill>
              </a:rPr>
              <a:t>‘DESENREDANDO USR’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>
            <a:extLst>
              <a:ext uri="{FF2B5EF4-FFF2-40B4-BE49-F238E27FC236}">
                <a16:creationId xmlns:a16="http://schemas.microsoft.com/office/drawing/2014/main" id="{3251D2E9-673D-7EDB-6431-F4567599DE56}"/>
              </a:ext>
            </a:extLst>
          </p:cNvPr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>
            <a:extLst>
              <a:ext uri="{FF2B5EF4-FFF2-40B4-BE49-F238E27FC236}">
                <a16:creationId xmlns:a16="http://schemas.microsoft.com/office/drawing/2014/main" id="{82759052-3221-1319-0ED6-16BB0D624F0C}"/>
              </a:ext>
            </a:extLst>
          </p:cNvPr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>
            <a:extLst>
              <a:ext uri="{FF2B5EF4-FFF2-40B4-BE49-F238E27FC236}">
                <a16:creationId xmlns:a16="http://schemas.microsoft.com/office/drawing/2014/main" id="{123409CC-F5D8-CBF2-9AC6-1C531BFA047E}"/>
              </a:ext>
            </a:extLst>
          </p:cNvPr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Entender usuarios y dónde “viven” en Linux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>
            <a:extLst>
              <a:ext uri="{FF2B5EF4-FFF2-40B4-BE49-F238E27FC236}">
                <a16:creationId xmlns:a16="http://schemas.microsoft.com/office/drawing/2014/main" id="{A011505B-D5A4-7E7C-EEFD-D3787C9E7FDC}"/>
              </a:ext>
            </a:extLst>
          </p:cNvPr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>
            <a:extLst>
              <a:ext uri="{FF2B5EF4-FFF2-40B4-BE49-F238E27FC236}">
                <a16:creationId xmlns:a16="http://schemas.microsoft.com/office/drawing/2014/main" id="{A6BD3376-34FE-E677-C89A-76E3C374BC28}"/>
              </a:ext>
            </a:extLst>
          </p:cNvPr>
          <p:cNvSpPr txBox="1"/>
          <p:nvPr/>
        </p:nvSpPr>
        <p:spPr>
          <a:xfrm>
            <a:off x="3326924" y="1984008"/>
            <a:ext cx="4881159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Cambiar de usuario con su (y reconocer SUID)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>
            <a:extLst>
              <a:ext uri="{FF2B5EF4-FFF2-40B4-BE49-F238E27FC236}">
                <a16:creationId xmlns:a16="http://schemas.microsoft.com/office/drawing/2014/main" id="{5C691060-779D-D6AD-9662-0998BF04651D}"/>
              </a:ext>
            </a:extLst>
          </p:cNvPr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>
            <a:extLst>
              <a:ext uri="{FF2B5EF4-FFF2-40B4-BE49-F238E27FC236}">
                <a16:creationId xmlns:a16="http://schemas.microsoft.com/office/drawing/2014/main" id="{3ED22D22-D387-9A25-9920-710370F1F506}"/>
              </a:ext>
            </a:extLst>
          </p:cNvPr>
          <p:cNvSpPr txBox="1"/>
          <p:nvPr/>
        </p:nvSpPr>
        <p:spPr>
          <a:xfrm>
            <a:off x="3764224" y="2706567"/>
            <a:ext cx="4881149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Contraseñas y hashes: /etc/shadow + cracking</a:t>
            </a:r>
          </a:p>
        </p:txBody>
      </p:sp>
      <p:sp>
        <p:nvSpPr>
          <p:cNvPr id="642" name="Google Shape;642;p34">
            <a:extLst>
              <a:ext uri="{FF2B5EF4-FFF2-40B4-BE49-F238E27FC236}">
                <a16:creationId xmlns:a16="http://schemas.microsoft.com/office/drawing/2014/main" id="{916555C4-C536-DA67-4BFA-5567FE0DF593}"/>
              </a:ext>
            </a:extLst>
          </p:cNvPr>
          <p:cNvSpPr txBox="1"/>
          <p:nvPr/>
        </p:nvSpPr>
        <p:spPr>
          <a:xfrm>
            <a:off x="2924775" y="342912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Step 04</a:t>
            </a:r>
            <a:endParaRPr sz="2000">
              <a:solidFill>
                <a:schemeClr val="accen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3" name="Google Shape;643;p34">
            <a:extLst>
              <a:ext uri="{FF2B5EF4-FFF2-40B4-BE49-F238E27FC236}">
                <a16:creationId xmlns:a16="http://schemas.microsoft.com/office/drawing/2014/main" id="{11C6018A-6570-AD46-743E-B7A0CBF85ECA}"/>
              </a:ext>
            </a:extLst>
          </p:cNvPr>
          <p:cNvSpPr txBox="1"/>
          <p:nvPr/>
        </p:nvSpPr>
        <p:spPr>
          <a:xfrm>
            <a:off x="4183275" y="3429125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Administración moderna con sudo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>
            <a:extLst>
              <a:ext uri="{FF2B5EF4-FFF2-40B4-BE49-F238E27FC236}">
                <a16:creationId xmlns:a16="http://schemas.microsoft.com/office/drawing/2014/main" id="{D8F0DD04-AE7C-D9B0-5AD7-692C845C87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>
            <a:extLst>
              <a:ext uri="{FF2B5EF4-FFF2-40B4-BE49-F238E27FC236}">
                <a16:creationId xmlns:a16="http://schemas.microsoft.com/office/drawing/2014/main" id="{7392732E-4EAE-09F4-D4BC-5CB8FCE3AC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>
            <a:extLst>
              <a:ext uri="{FF2B5EF4-FFF2-40B4-BE49-F238E27FC236}">
                <a16:creationId xmlns:a16="http://schemas.microsoft.com/office/drawing/2014/main" id="{AEF35869-4CCC-408F-BACA-45BE7DECE518}"/>
              </a:ext>
            </a:extLst>
          </p:cNvPr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>
            <a:extLst>
              <a:ext uri="{FF2B5EF4-FFF2-40B4-BE49-F238E27FC236}">
                <a16:creationId xmlns:a16="http://schemas.microsoft.com/office/drawing/2014/main" id="{691DC595-FB28-FAB3-338F-4F387090D1FE}"/>
              </a:ext>
            </a:extLst>
          </p:cNvPr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>
            <a:extLst>
              <a:ext uri="{FF2B5EF4-FFF2-40B4-BE49-F238E27FC236}">
                <a16:creationId xmlns:a16="http://schemas.microsoft.com/office/drawing/2014/main" id="{E7CCA38E-ABF1-BCD7-441D-DA67D5F869D0}"/>
              </a:ext>
            </a:extLst>
          </p:cNvPr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>
            <a:extLst>
              <a:ext uri="{FF2B5EF4-FFF2-40B4-BE49-F238E27FC236}">
                <a16:creationId xmlns:a16="http://schemas.microsoft.com/office/drawing/2014/main" id="{85086B19-3D43-AE1A-C7E7-918B59F16F30}"/>
              </a:ext>
            </a:extLst>
          </p:cNvPr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>
            <a:extLst>
              <a:ext uri="{FF2B5EF4-FFF2-40B4-BE49-F238E27FC236}">
                <a16:creationId xmlns:a16="http://schemas.microsoft.com/office/drawing/2014/main" id="{8162C439-9B9E-1D1D-9276-F251FBFAE280}"/>
              </a:ext>
            </a:extLst>
          </p:cNvPr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>
            <a:extLst>
              <a:ext uri="{FF2B5EF4-FFF2-40B4-BE49-F238E27FC236}">
                <a16:creationId xmlns:a16="http://schemas.microsoft.com/office/drawing/2014/main" id="{AF77F101-26D0-88DA-570B-0C3BAD65C0A0}"/>
              </a:ext>
            </a:extLst>
          </p:cNvPr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>
            <a:extLst>
              <a:ext uri="{FF2B5EF4-FFF2-40B4-BE49-F238E27FC236}">
                <a16:creationId xmlns:a16="http://schemas.microsoft.com/office/drawing/2014/main" id="{DD9B2836-1CCE-A369-34A3-B113171BF5C1}"/>
              </a:ext>
            </a:extLst>
          </p:cNvPr>
          <p:cNvCxnSpPr/>
          <p:nvPr/>
        </p:nvCxnSpPr>
        <p:spPr>
          <a:xfrm>
            <a:off x="1337875" y="3721325"/>
            <a:ext cx="1587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4">
            <a:extLst>
              <a:ext uri="{FF2B5EF4-FFF2-40B4-BE49-F238E27FC236}">
                <a16:creationId xmlns:a16="http://schemas.microsoft.com/office/drawing/2014/main" id="{04FA4F35-5224-E7C0-E5F8-970C166CE508}"/>
              </a:ext>
            </a:extLst>
          </p:cNvPr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974475-C073-21D0-6680-FDB764E5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1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8D8A2EE7-7188-E897-4F3E-887FE2D1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929D707E-016B-116E-1B60-B812BC2A6DC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lista archivos con permisos detallados; aquí se usa para ver que </a:t>
            </a:r>
            <a:r>
              <a:rPr lang="es-PE" dirty="0"/>
              <a:t>/usr/bin/su</a:t>
            </a:r>
            <a:r>
              <a:rPr lang="es-PE" sz="1200" dirty="0"/>
              <a:t> tiene </a:t>
            </a:r>
            <a:r>
              <a:rPr lang="es-PE" sz="1200" b="1" dirty="0"/>
              <a:t>SUID</a:t>
            </a:r>
            <a:r>
              <a:rPr lang="es-PE" sz="1200" dirty="0"/>
              <a:t> (la “s” en </a:t>
            </a:r>
            <a:r>
              <a:rPr lang="es-PE" dirty="0"/>
              <a:t>-rws…</a:t>
            </a:r>
            <a:r>
              <a:rPr lang="es-PE" sz="1200" dirty="0"/>
              <a:t>))&gt;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37936EC1-F08B-9AD2-7C45-6E3024FB7E5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n" dirty="0" err="1">
                <a:solidFill>
                  <a:schemeClr val="accent2"/>
                </a:solidFill>
              </a:rPr>
              <a:t>su</a:t>
            </a:r>
            <a:r>
              <a:rPr lang="en" dirty="0">
                <a:solidFill>
                  <a:schemeClr val="accent2"/>
                </a:solidFill>
              </a:rPr>
              <a:t> /2&gt;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DB27EEE2-B767-0D2D-6075-EB4864B44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ls -l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DCDCF9B8-37BE-8DA2-CEC6-3FE65BF5EAE9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293107FC-60EE-FE0D-13E5-A95D49D71DBA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161B7FD6-AC1A-AC68-DEDD-937265EA0608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E823A23F-C289-A352-72B0-7B9997A7A4A0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650488EC-4DE4-CFAE-D475-9AD296976903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1A5E024B-93D1-95FB-B3C0-58CC300391FC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F5A1E216-26B9-DBAE-78E8-E0841A51522A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3EE95C2F-4FAA-08A6-6D75-7C3795C7CEA5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5CF5674D-7362-88DE-700C-B43AE6807D4E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12D802A3-EB6D-5668-4A81-40F118D3C7F0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864CF8C3-EC2E-BFE1-28EF-9E0B0A9EB1D7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66267F15-3447-09D5-2675-FA4681A8CA12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5E96E189-B804-C3B5-22DB-A4BD0AB267AE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89C8DB2F-C832-F7A4-D40A-7B284DA73BD4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6F568333-2436-3820-9030-35D9106253A5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45B32467-4298-D0F7-1980-B4C3170925C5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C8850C91-0799-17A0-7E1F-98190A3DCEA5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3FB281FC-5024-A3EF-DD35-02FBD4074992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61560D39-85D1-AF2B-DC4E-D1D56462F6FF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1ADCED97-D082-E89F-C6E4-4A91B0974CCB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4FA2B68C-D5EE-FC3D-5BB1-35B9DCFD1062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1DB1316B-4E1D-3F9D-C4BA-96DBD0288B0B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B8DCB49C-45B8-6C86-9831-E457E3036302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2C720AA7-AE67-5228-B1DE-1FEEFE5656C4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F6D65DD1-72CB-C7C6-85B7-D4BDE50BA2D4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B060D27E-36FA-139E-F5D5-808205999710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9A1EAF18-6041-2C79-9A0C-60101E874C4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4032341D-5081-6ECA-E26A-37F33695F91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1ADCC05F-4DDD-73A3-DF70-19C961426ACF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2D067A3C-E598-DE22-0A6D-214CC8DF90F4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DE7B337E-6724-5859-519D-25C62B41ADAB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38391A1D-AB34-0D1E-9450-96D5CB1FC03C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0A3B3103-C0CF-282C-C298-FC58BEC3691E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A6574236-77D3-3840-04F0-1D3498ED25BE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39A1CAB7-B02D-06A2-FDA5-74FEC422F5D4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7B6D6BDF-315C-387E-51EA-691DEF3B3DA9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EE49A058-1B31-6769-B212-54B7AAC0378F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6FB6B8E3-0D8E-5B7C-5EAC-5DCE5B1B02A4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C3EBEE72-C197-341E-1A98-4D1E46A7F8FC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AE76AA6A-692B-09B6-95BF-E3B6631FEE3A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A8B6345-F969-9AC9-DB70-86CB7A0C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494A5C4D-ED7F-F9BA-A2A6-0C6DAF0C7EDC}"/>
              </a:ext>
            </a:extLst>
          </p:cNvPr>
          <p:cNvSpPr txBox="1">
            <a:spLocks/>
          </p:cNvSpPr>
          <p:nvPr/>
        </p:nvSpPr>
        <p:spPr>
          <a:xfrm>
            <a:off x="2546219" y="3361546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</a:t>
            </a:r>
          </a:p>
          <a:p>
            <a:pPr marL="341342" indent="-265184"/>
            <a:r>
              <a:rPr lang="es-PE" sz="1200" b="1" dirty="0">
                <a:solidFill>
                  <a:schemeClr val="accent3"/>
                </a:solidFill>
              </a:rPr>
              <a:t>su</a:t>
            </a:r>
            <a:r>
              <a:rPr lang="es-PE" sz="1200" dirty="0">
                <a:solidFill>
                  <a:schemeClr val="accent3"/>
                </a:solidFill>
              </a:rPr>
              <a:t> (sin argumentos) intenta cambiar a root pidiendo la contraseña de root.</a:t>
            </a:r>
          </a:p>
          <a:p>
            <a:pPr marL="341342" indent="-265184"/>
            <a:r>
              <a:rPr lang="es-PE" sz="1200" b="1" dirty="0">
                <a:solidFill>
                  <a:schemeClr val="accent3"/>
                </a:solidFill>
              </a:rPr>
              <a:t>su</a:t>
            </a:r>
            <a:r>
              <a:rPr lang="es-PE" sz="1200" dirty="0">
                <a:solidFill>
                  <a:schemeClr val="accent3"/>
                </a:solidFill>
              </a:rPr>
              <a:t> </a:t>
            </a:r>
            <a:r>
              <a:rPr lang="es-PE" sz="1200" dirty="0">
                <a:solidFill>
                  <a:schemeClr val="bg2"/>
                </a:solidFill>
              </a:rPr>
              <a:t>zardus</a:t>
            </a:r>
            <a:r>
              <a:rPr lang="es-PE" sz="1200" dirty="0">
                <a:solidFill>
                  <a:schemeClr val="accent3"/>
                </a:solidFill>
              </a:rPr>
              <a:t> cambia al usuario zardus pidiendo la contraseña de ese usuario.</a:t>
            </a:r>
          </a:p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0691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2865B47B-BFB4-4ECF-63EC-AFD13A6AA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D6D475BD-D54A-DF0F-BE39-C7D717F7087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muestra el usuario actual; se usa para verificar el cambio de privilegios (ej. antes/después de sudo).&gt;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103D0601-5731-D096-0379-CE9E676CACE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n" dirty="0" err="1">
                <a:solidFill>
                  <a:schemeClr val="accent2"/>
                </a:solidFill>
              </a:rPr>
              <a:t>sudo</a:t>
            </a:r>
            <a:r>
              <a:rPr lang="en" dirty="0">
                <a:solidFill>
                  <a:schemeClr val="accent2"/>
                </a:solidFill>
              </a:rPr>
              <a:t> /4&gt;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FED67C01-9089-4F18-241A-DDD9E5521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whoami /3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D87E553C-E55F-05C4-E5E1-0481AB905E1D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5FAB973C-7652-19ED-9A9A-9C457F62D88F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4C045330-958D-947F-5268-BAE1C1173C7C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16787B1B-EC39-40A2-4590-1475241C36E6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452B1D1A-BEFF-9D14-2A4F-0131C090B8E4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6DB1133D-9DEF-B87A-BAA5-AF7724C4379E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513A1812-C079-7D2F-FCDB-C758323D6E36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44E97A6E-FDA8-FBD8-607E-DA9C2EEB1B20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A8B90424-2EB9-D0EE-FAA5-97C50612ABBA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B3CC27DE-0EDB-AAB7-F6A7-F5B723AEEDC0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F5E3024E-65F0-B1AE-1308-7BD86AE14A71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4E16DCDF-56B2-75F3-0E14-3D96EA710A26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9F1CBE5A-7B3C-0803-34CF-E2C0A21C3E21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E0EF1A1F-7228-8243-5C30-FC74B41527E2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0B59BD6E-ED87-C816-D91C-FD5DC02BEDC8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E82EFF31-A151-86DE-182D-CC335BB597BA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09DA2824-C28C-58E5-03A7-19724A98D414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AE33F635-F553-24D8-9D31-7DB3CCB63D2C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BDB3B56A-F01E-C267-4DCF-494916FDE1C2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744356C9-2003-B2BC-DD83-254D2552BD80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6113BC1C-611E-0692-BBCC-EA8245EA3117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E3F0B0CF-8B56-DB96-6D72-6B81261209C5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5CC42BEC-38B7-7A2D-8FCC-C8E0FBA54786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A64606BD-18BE-4767-BC42-2E2977B8B5C2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7972F027-F3FB-12BF-549A-29F9B35B88FF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D9762D29-85E4-70FF-1EA8-D7288EFEFA3B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45C3FAF5-BA08-6AE7-7577-1AE029573B3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F4D3BB30-060D-7C57-1791-545564CB301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0942CA30-6496-F5CB-B0C0-51B23050DA1C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1975C088-56B6-8BF1-B9B0-F19D25A47F2C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87FC8714-4E9E-F478-8ED4-C173B4A912FA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D2144085-3CF6-A6EB-BAA3-3D32213ADDF1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0C4DA504-6B9D-E42A-E5D1-74F9E485162B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AAA74816-99B0-0929-20FE-280CFBCFA7A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F62B315D-ABBF-FF0B-D868-082CDB773B44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D28E055C-25F1-1828-282E-D86A4F5F791F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F3C0107D-3AC2-4303-3643-B615115DB2C3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6D0F78DB-7C26-7E28-5178-BAA03EE3627E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E6DAF678-9B35-A45A-091D-BAC347E32D90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C0138D14-6385-AC10-33E7-99C9194CA180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7DCCCDC-0AF8-C182-CD0D-844EC5C40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AE672550-5722-C0E5-6B3C-E1DF45B56EF5}"/>
              </a:ext>
            </a:extLst>
          </p:cNvPr>
          <p:cNvSpPr txBox="1">
            <a:spLocks/>
          </p:cNvSpPr>
          <p:nvPr/>
        </p:nvSpPr>
        <p:spPr>
          <a:xfrm>
            <a:off x="2546219" y="3361546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&lt;ejecuta un comando como root (si tu usuario está autorizado). Ej: sudo whoami → root.&gt;</a:t>
            </a:r>
          </a:p>
        </p:txBody>
      </p:sp>
    </p:spTree>
    <p:extLst>
      <p:ext uri="{BB962C8B-B14F-4D97-AF65-F5344CB8AC3E}">
        <p14:creationId xmlns:p14="http://schemas.microsoft.com/office/powerpoint/2010/main" val="560463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E84B8C22-A65F-F231-D0BF-D0947B34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6A86B3FC-F3ED-696F-0036-6F36D94D6B1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busca texto en archivos; el módulo lo muestra como ejemplo para leer /etc/shadow con sudo cuando sin sudo da “Permission denied”.&gt;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B6CA727F-121B-381A-B26A-B35309EC469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john</a:t>
            </a:r>
            <a:r>
              <a:rPr lang="en" dirty="0">
                <a:solidFill>
                  <a:schemeClr val="accent2"/>
                </a:solidFill>
              </a:rPr>
              <a:t> /6&gt;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28FEA559-CB51-DC96-BEFE-0438FAB04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grep /5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C6F87A9C-A36D-0452-41F9-575C99AF3105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711B45D4-799B-D9A3-BBE2-378968F75795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F67C37CD-BAE9-743F-BDAA-F4C224D807C4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E913F221-9887-76F7-9F3D-F6D5F0065114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E0FAD7BC-4DB4-3AC6-AD2E-EF1251CD5341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5CDEE429-B4C8-DBA7-8A4E-1CBE6EE6BEE0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FE8DB455-7D02-AD5D-EAFE-120EE264C697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A47A202E-6F65-A18C-D42B-3762CF8B475E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AD0AF7F4-B347-AB01-BE98-A5CF9286476C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E133118A-F52E-E838-1D79-42758046D2C2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EE66824B-A130-A0B0-8058-4B81C167F39A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176451B6-6C5F-F81C-7D24-6F3C015432C2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73134AEF-F6DA-A469-B2A4-A7B07ECF1CE1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306BED85-9F81-1F14-F3B4-98C8F2F67803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CE0781F5-3D13-712F-8907-F42C0C415308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C32FBE1D-21ED-A5E2-F5C1-C7BCB0C331D2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256DDBC7-C9DF-E26B-AEBE-961703BEA898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8F8797DA-BF6A-A315-1330-D697E324E2CF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296731AE-946E-4641-6943-6A2C8F7EDCEC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DDFE5D21-B19F-3ADC-1C8C-E2ACE1A50820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4D489A8C-092C-80F0-3449-2EAB1E542B41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6235C880-9806-F11A-0153-4CAA0DD116F2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C55A5085-F939-A620-7D14-6B4E3C1CE3D3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088777C5-8940-4776-E187-BDFBBD34EE18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0EEA29CB-1B0B-FC60-F772-AB3B71D5C2AE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4AE68A9C-F0E9-F9DE-146D-04EC2428A8E3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335FF15B-A80F-91B1-E508-26E6D15378D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9C823046-21EA-74A2-0000-48CE5AF84B7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6BC8855F-A2FC-33BB-E41E-F1895777B721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FBFCD2E7-7D9A-4BAC-82BF-0318599C21FF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0DB5919B-2FE5-9B43-22FA-BA809DC1BE19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ABFCFF49-47D6-8762-C149-AB0040002741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0F3839CF-A86D-FF6E-12AA-FF3CEEE0749F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E3D7550A-F00E-2EC6-8866-7398FCC4DDC1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483708A9-D68E-D045-1692-A0D35F3CFDB1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FB56D07B-509B-00CE-86C6-2963559FBA9D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661D2B7B-C2AB-D8B7-23AF-A4164A6EF8DF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3E828713-2001-DB74-B0A0-1B8FA8EC4E58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EC185E3B-47CE-7E25-F2F8-06A8CFD1C5E9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4B7110FF-1269-6EC5-72A3-A3E84D664545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D6C872A-3433-F96A-D360-8F1116E1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48F9289F-BE20-BF34-67E9-A2934B661DC2}"/>
              </a:ext>
            </a:extLst>
          </p:cNvPr>
          <p:cNvSpPr txBox="1">
            <a:spLocks/>
          </p:cNvSpPr>
          <p:nvPr/>
        </p:nvSpPr>
        <p:spPr>
          <a:xfrm>
            <a:off x="2237402" y="3361546"/>
            <a:ext cx="6019083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 “John the ripper” - Herramienta para crackear hashes; en el reto se usa sobre el leak /challenge/shadow-leak para obtener la contraseña y luego hacer su al usuario objetivo.&gt;</a:t>
            </a:r>
          </a:p>
        </p:txBody>
      </p:sp>
    </p:spTree>
    <p:extLst>
      <p:ext uri="{BB962C8B-B14F-4D97-AF65-F5344CB8AC3E}">
        <p14:creationId xmlns:p14="http://schemas.microsoft.com/office/powerpoint/2010/main" val="1547133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781C8577-6AA2-A54E-15DC-7B35C35A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BD0E3B52-FFA0-5CDB-7DA2-B4939703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¿Quién soy ahora mismo?</a:t>
            </a: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C20C1E99-5912-FF02-266D-723CE0E02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811AC5C0-23F3-7754-EA64-16DE3F08690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BE69E46A-310B-C3AC-A3EC-6F24C991C64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54054" y="2083831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¿Qué usuarios existen y cuáles valen la pena?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3EDCD616-77C1-87BD-6433-E7565E671D34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39054" y="2260593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3B5EC5D9-3AEC-3506-976C-ECC5ADBB6DAF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4DBB9ACD-1596-B4A0-4C82-8A9003A95B7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91858D74-AD75-2A16-A314-A30E3A3E6C28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A30B5CD9-1CBE-B47F-09DF-2B7799083A65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D7159261-69C9-0ECD-520A-D346C14E9164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E0C15247-3D41-2D38-8199-3750CAB084A9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7E2282F4-F68C-3F92-96F1-823F7B2F78C8}"/>
              </a:ext>
            </a:extLst>
          </p:cNvPr>
          <p:cNvSpPr txBox="1">
            <a:spLocks/>
          </p:cNvSpPr>
          <p:nvPr/>
        </p:nvSpPr>
        <p:spPr>
          <a:xfrm>
            <a:off x="3602058" y="2402574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¿La ruta es su o sudo?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01955B56-F133-0020-F1E8-D7B7F7BCEEC8}"/>
              </a:ext>
            </a:extLst>
          </p:cNvPr>
          <p:cNvSpPr txBox="1">
            <a:spLocks/>
          </p:cNvSpPr>
          <p:nvPr/>
        </p:nvSpPr>
        <p:spPr>
          <a:xfrm flipH="1">
            <a:off x="2391067" y="2547324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EA7A2255-730C-2560-4A7A-75723E83BE01}"/>
              </a:ext>
            </a:extLst>
          </p:cNvPr>
          <p:cNvSpPr txBox="1">
            <a:spLocks/>
          </p:cNvSpPr>
          <p:nvPr/>
        </p:nvSpPr>
        <p:spPr>
          <a:xfrm>
            <a:off x="3715832" y="2666455"/>
            <a:ext cx="5428168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3"/>
                </a:solidFill>
              </a:rPr>
              <a:t>Si es su: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BEA0166B-05F1-69F6-748E-07F587912A81}"/>
              </a:ext>
            </a:extLst>
          </p:cNvPr>
          <p:cNvSpPr txBox="1">
            <a:spLocks/>
          </p:cNvSpPr>
          <p:nvPr/>
        </p:nvSpPr>
        <p:spPr>
          <a:xfrm flipH="1">
            <a:off x="2576275" y="2840047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/4 &gt;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9BDEDE-F990-5B2B-27C7-3A308005E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6" name="Google Shape;786;p37">
            <a:extLst>
              <a:ext uri="{FF2B5EF4-FFF2-40B4-BE49-F238E27FC236}">
                <a16:creationId xmlns:a16="http://schemas.microsoft.com/office/drawing/2014/main" id="{1A198FA1-D2DE-B9D0-8C2A-573ABB5BE0EA}"/>
              </a:ext>
            </a:extLst>
          </p:cNvPr>
          <p:cNvSpPr txBox="1">
            <a:spLocks/>
          </p:cNvSpPr>
          <p:nvPr/>
        </p:nvSpPr>
        <p:spPr>
          <a:xfrm flipH="1">
            <a:off x="2761482" y="3099512"/>
            <a:ext cx="1498545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&lt;/4.1&gt;</a:t>
            </a:r>
          </a:p>
        </p:txBody>
      </p:sp>
      <p:sp>
        <p:nvSpPr>
          <p:cNvPr id="7" name="Google Shape;785;p37">
            <a:extLst>
              <a:ext uri="{FF2B5EF4-FFF2-40B4-BE49-F238E27FC236}">
                <a16:creationId xmlns:a16="http://schemas.microsoft.com/office/drawing/2014/main" id="{8665C0D2-D3D7-11F2-FD6A-8BC08E850AFC}"/>
              </a:ext>
            </a:extLst>
          </p:cNvPr>
          <p:cNvSpPr txBox="1">
            <a:spLocks/>
          </p:cNvSpPr>
          <p:nvPr/>
        </p:nvSpPr>
        <p:spPr>
          <a:xfrm>
            <a:off x="3825597" y="3291417"/>
            <a:ext cx="5428168" cy="2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/>
              <a:t>¿A qué usuario debo cambiar?</a:t>
            </a:r>
          </a:p>
          <a:p>
            <a:pPr marL="76158" indent="0">
              <a:buNone/>
            </a:pPr>
            <a:endParaRPr lang="es-PE" sz="1200" dirty="0"/>
          </a:p>
        </p:txBody>
      </p:sp>
      <p:sp>
        <p:nvSpPr>
          <p:cNvPr id="8" name="Google Shape;786;p37">
            <a:extLst>
              <a:ext uri="{FF2B5EF4-FFF2-40B4-BE49-F238E27FC236}">
                <a16:creationId xmlns:a16="http://schemas.microsoft.com/office/drawing/2014/main" id="{56176521-F9AB-D3C0-7E5C-BF505F861CA6}"/>
              </a:ext>
            </a:extLst>
          </p:cNvPr>
          <p:cNvSpPr txBox="1">
            <a:spLocks/>
          </p:cNvSpPr>
          <p:nvPr/>
        </p:nvSpPr>
        <p:spPr>
          <a:xfrm flipH="1">
            <a:off x="2761482" y="3358977"/>
            <a:ext cx="1498545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&lt;/4.2&gt;</a:t>
            </a:r>
          </a:p>
        </p:txBody>
      </p:sp>
      <p:sp>
        <p:nvSpPr>
          <p:cNvPr id="12" name="Google Shape;785;p37">
            <a:extLst>
              <a:ext uri="{FF2B5EF4-FFF2-40B4-BE49-F238E27FC236}">
                <a16:creationId xmlns:a16="http://schemas.microsoft.com/office/drawing/2014/main" id="{D8159975-CDBC-E477-5D49-2048DB73C6D3}"/>
              </a:ext>
            </a:extLst>
          </p:cNvPr>
          <p:cNvSpPr txBox="1">
            <a:spLocks/>
          </p:cNvSpPr>
          <p:nvPr/>
        </p:nvSpPr>
        <p:spPr>
          <a:xfrm>
            <a:off x="3934966" y="3555298"/>
            <a:ext cx="5428168" cy="2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/>
              <a:t>¿Tengo la contraseña (me la dan) o tengo que conseguirla? </a:t>
            </a:r>
            <a:endParaRPr lang="es-PE" sz="1200" dirty="0">
              <a:solidFill>
                <a:schemeClr val="accent3"/>
              </a:solidFill>
            </a:endParaRPr>
          </a:p>
        </p:txBody>
      </p:sp>
      <p:sp>
        <p:nvSpPr>
          <p:cNvPr id="13" name="Google Shape;786;p37">
            <a:extLst>
              <a:ext uri="{FF2B5EF4-FFF2-40B4-BE49-F238E27FC236}">
                <a16:creationId xmlns:a16="http://schemas.microsoft.com/office/drawing/2014/main" id="{D4711028-1302-00E1-83B1-4740359CB39E}"/>
              </a:ext>
            </a:extLst>
          </p:cNvPr>
          <p:cNvSpPr txBox="1">
            <a:spLocks/>
          </p:cNvSpPr>
          <p:nvPr/>
        </p:nvSpPr>
        <p:spPr>
          <a:xfrm flipH="1">
            <a:off x="2643933" y="3698922"/>
            <a:ext cx="1498545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/5 &gt;</a:t>
            </a:r>
          </a:p>
        </p:txBody>
      </p:sp>
      <p:sp>
        <p:nvSpPr>
          <p:cNvPr id="14" name="Google Shape;785;p37">
            <a:extLst>
              <a:ext uri="{FF2B5EF4-FFF2-40B4-BE49-F238E27FC236}">
                <a16:creationId xmlns:a16="http://schemas.microsoft.com/office/drawing/2014/main" id="{1EA2E74A-EC0C-D065-2398-6AEF8A927756}"/>
              </a:ext>
            </a:extLst>
          </p:cNvPr>
          <p:cNvSpPr txBox="1">
            <a:spLocks/>
          </p:cNvSpPr>
          <p:nvPr/>
        </p:nvSpPr>
        <p:spPr>
          <a:xfrm>
            <a:off x="3825597" y="3832003"/>
            <a:ext cx="5428168" cy="2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6"/>
                </a:solidFill>
              </a:rPr>
              <a:t>Si no tengo contraseña: ¿hay leak de /etc/shadow?</a:t>
            </a:r>
          </a:p>
        </p:txBody>
      </p:sp>
      <p:sp>
        <p:nvSpPr>
          <p:cNvPr id="15" name="Google Shape;786;p37">
            <a:extLst>
              <a:ext uri="{FF2B5EF4-FFF2-40B4-BE49-F238E27FC236}">
                <a16:creationId xmlns:a16="http://schemas.microsoft.com/office/drawing/2014/main" id="{8531BE4B-05E0-E26C-66F5-99FB6706B5B3}"/>
              </a:ext>
            </a:extLst>
          </p:cNvPr>
          <p:cNvSpPr txBox="1">
            <a:spLocks/>
          </p:cNvSpPr>
          <p:nvPr/>
        </p:nvSpPr>
        <p:spPr>
          <a:xfrm flipH="1">
            <a:off x="2626964" y="3966492"/>
            <a:ext cx="1498545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/6 &gt;</a:t>
            </a:r>
          </a:p>
        </p:txBody>
      </p:sp>
      <p:sp>
        <p:nvSpPr>
          <p:cNvPr id="17" name="Google Shape;785;p37">
            <a:extLst>
              <a:ext uri="{FF2B5EF4-FFF2-40B4-BE49-F238E27FC236}">
                <a16:creationId xmlns:a16="http://schemas.microsoft.com/office/drawing/2014/main" id="{20C81BB2-9F55-07CC-AF3A-64E785C0F3A6}"/>
              </a:ext>
            </a:extLst>
          </p:cNvPr>
          <p:cNvSpPr txBox="1">
            <a:spLocks/>
          </p:cNvSpPr>
          <p:nvPr/>
        </p:nvSpPr>
        <p:spPr>
          <a:xfrm>
            <a:off x="3825597" y="4087572"/>
            <a:ext cx="5428168" cy="2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6"/>
                </a:solidFill>
              </a:rPr>
              <a:t>Ya con el usuario correcto, ¿qué debo ejecutar para obtener flag?</a:t>
            </a:r>
          </a:p>
        </p:txBody>
      </p:sp>
    </p:spTree>
    <p:extLst>
      <p:ext uri="{BB962C8B-B14F-4D97-AF65-F5344CB8AC3E}">
        <p14:creationId xmlns:p14="http://schemas.microsoft.com/office/powerpoint/2010/main" val="1103291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48E32EEA-9177-03B2-8A26-2CC5ED7A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DE6EC759-F191-AB71-02D3-73A790D7C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08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2AC2863D-4E60-FA70-C0C8-7EFDF4511B9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7" y="1846623"/>
            <a:ext cx="5954213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PERMISOS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9FCE809C-6CC6-7570-A719-04A66659EB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2" y="2448125"/>
            <a:ext cx="4653347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Permisos y propiedad: cómo se controla el acceso a archivos entre usuarios.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0917EBD1-35DD-03B0-92FA-DDEAE66AC455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C4CE626B-C4FC-9AF1-27DA-F73AE01E3F27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CDA12068-61BA-28B0-506D-6F50C72008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DDAEED93-B4A9-B4E9-DC9E-8DB7D81D27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6D6744-C57B-0A27-61F0-147DE5F46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8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709AD5E2-A874-8627-A601-636EB6C0D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>
            <a:extLst>
              <a:ext uri="{FF2B5EF4-FFF2-40B4-BE49-F238E27FC236}">
                <a16:creationId xmlns:a16="http://schemas.microsoft.com/office/drawing/2014/main" id="{C3E0AA5B-CFE0-D0CE-D752-FED14C6752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Step by step de </a:t>
            </a:r>
            <a:r>
              <a:rPr lang="en" sz="2400" dirty="0">
                <a:solidFill>
                  <a:schemeClr val="accent2"/>
                </a:solidFill>
              </a:rPr>
              <a:t>‘PERMISOS’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>
            <a:extLst>
              <a:ext uri="{FF2B5EF4-FFF2-40B4-BE49-F238E27FC236}">
                <a16:creationId xmlns:a16="http://schemas.microsoft.com/office/drawing/2014/main" id="{DF629959-9306-EB56-EEC7-D5544DC6209C}"/>
              </a:ext>
            </a:extLst>
          </p:cNvPr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>
            <a:extLst>
              <a:ext uri="{FF2B5EF4-FFF2-40B4-BE49-F238E27FC236}">
                <a16:creationId xmlns:a16="http://schemas.microsoft.com/office/drawing/2014/main" id="{8052B395-0A5F-AD60-E40A-040D71BCCDC3}"/>
              </a:ext>
            </a:extLst>
          </p:cNvPr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>
            <a:extLst>
              <a:ext uri="{FF2B5EF4-FFF2-40B4-BE49-F238E27FC236}">
                <a16:creationId xmlns:a16="http://schemas.microsoft.com/office/drawing/2014/main" id="{785BD1FC-4C72-1A14-6CC3-824C3B9F1860}"/>
              </a:ext>
            </a:extLst>
          </p:cNvPr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Leer permisos y ownership como un pro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>
            <a:extLst>
              <a:ext uri="{FF2B5EF4-FFF2-40B4-BE49-F238E27FC236}">
                <a16:creationId xmlns:a16="http://schemas.microsoft.com/office/drawing/2014/main" id="{96A69064-1891-AC84-C1BE-32E522BBD560}"/>
              </a:ext>
            </a:extLst>
          </p:cNvPr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>
            <a:extLst>
              <a:ext uri="{FF2B5EF4-FFF2-40B4-BE49-F238E27FC236}">
                <a16:creationId xmlns:a16="http://schemas.microsoft.com/office/drawing/2014/main" id="{BEDB2D04-FF87-9EDB-32E5-5ACB55BBCECB}"/>
              </a:ext>
            </a:extLst>
          </p:cNvPr>
          <p:cNvSpPr txBox="1"/>
          <p:nvPr/>
        </p:nvSpPr>
        <p:spPr>
          <a:xfrm>
            <a:off x="3326925" y="1984008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Dominar </a:t>
            </a:r>
            <a:r>
              <a:rPr lang="es-ES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ownership</a:t>
            </a: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: dueño vs grupo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>
            <a:extLst>
              <a:ext uri="{FF2B5EF4-FFF2-40B4-BE49-F238E27FC236}">
                <a16:creationId xmlns:a16="http://schemas.microsoft.com/office/drawing/2014/main" id="{F42A5DC3-F748-0188-FBB2-D8B81E2FE4D9}"/>
              </a:ext>
            </a:extLst>
          </p:cNvPr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>
            <a:extLst>
              <a:ext uri="{FF2B5EF4-FFF2-40B4-BE49-F238E27FC236}">
                <a16:creationId xmlns:a16="http://schemas.microsoft.com/office/drawing/2014/main" id="{53E57369-8775-482F-80B3-0438CABD69C2}"/>
              </a:ext>
            </a:extLst>
          </p:cNvPr>
          <p:cNvSpPr txBox="1"/>
          <p:nvPr/>
        </p:nvSpPr>
        <p:spPr>
          <a:xfrm>
            <a:off x="3764225" y="2706567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Dominar permisos rwx y cambiarlos con </a:t>
            </a:r>
            <a:r>
              <a:rPr lang="es-PE" dirty="0">
                <a:solidFill>
                  <a:schemeClr val="bg2"/>
                </a:solidFill>
                <a:latin typeface="Fira Code"/>
                <a:ea typeface="Fira Code"/>
                <a:cs typeface="Fira Code"/>
                <a:sym typeface="Fira Code"/>
              </a:rPr>
              <a:t>chmod</a:t>
            </a:r>
          </a:p>
        </p:txBody>
      </p:sp>
      <p:sp>
        <p:nvSpPr>
          <p:cNvPr id="642" name="Google Shape;642;p34">
            <a:extLst>
              <a:ext uri="{FF2B5EF4-FFF2-40B4-BE49-F238E27FC236}">
                <a16:creationId xmlns:a16="http://schemas.microsoft.com/office/drawing/2014/main" id="{4CFD6905-531F-4C83-2441-B3563BB5696C}"/>
              </a:ext>
            </a:extLst>
          </p:cNvPr>
          <p:cNvSpPr txBox="1"/>
          <p:nvPr/>
        </p:nvSpPr>
        <p:spPr>
          <a:xfrm>
            <a:off x="2924775" y="342912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Step 04</a:t>
            </a:r>
            <a:endParaRPr sz="2000">
              <a:solidFill>
                <a:schemeClr val="accen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3" name="Google Shape;643;p34">
            <a:extLst>
              <a:ext uri="{FF2B5EF4-FFF2-40B4-BE49-F238E27FC236}">
                <a16:creationId xmlns:a16="http://schemas.microsoft.com/office/drawing/2014/main" id="{61512D8E-717F-C401-72A2-EE614DE40F67}"/>
              </a:ext>
            </a:extLst>
          </p:cNvPr>
          <p:cNvSpPr txBox="1"/>
          <p:nvPr/>
        </p:nvSpPr>
        <p:spPr>
          <a:xfrm>
            <a:off x="4183275" y="3429125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Reconocer permisos especiales: SUID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>
            <a:extLst>
              <a:ext uri="{FF2B5EF4-FFF2-40B4-BE49-F238E27FC236}">
                <a16:creationId xmlns:a16="http://schemas.microsoft.com/office/drawing/2014/main" id="{454CD862-459C-40E5-5270-EAA35EE38A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>
            <a:extLst>
              <a:ext uri="{FF2B5EF4-FFF2-40B4-BE49-F238E27FC236}">
                <a16:creationId xmlns:a16="http://schemas.microsoft.com/office/drawing/2014/main" id="{7A0EC3DA-0678-32D1-1FFC-9CEC84E651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>
            <a:extLst>
              <a:ext uri="{FF2B5EF4-FFF2-40B4-BE49-F238E27FC236}">
                <a16:creationId xmlns:a16="http://schemas.microsoft.com/office/drawing/2014/main" id="{2EC6891F-B336-207A-A790-DEB0C09A5C6C}"/>
              </a:ext>
            </a:extLst>
          </p:cNvPr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>
            <a:extLst>
              <a:ext uri="{FF2B5EF4-FFF2-40B4-BE49-F238E27FC236}">
                <a16:creationId xmlns:a16="http://schemas.microsoft.com/office/drawing/2014/main" id="{5E4698F4-4DE6-4EF1-F67F-DF0A2C7F0D97}"/>
              </a:ext>
            </a:extLst>
          </p:cNvPr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>
            <a:extLst>
              <a:ext uri="{FF2B5EF4-FFF2-40B4-BE49-F238E27FC236}">
                <a16:creationId xmlns:a16="http://schemas.microsoft.com/office/drawing/2014/main" id="{18C46AE0-2B43-C6C2-CAE6-84ACE200FB8C}"/>
              </a:ext>
            </a:extLst>
          </p:cNvPr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>
            <a:extLst>
              <a:ext uri="{FF2B5EF4-FFF2-40B4-BE49-F238E27FC236}">
                <a16:creationId xmlns:a16="http://schemas.microsoft.com/office/drawing/2014/main" id="{16B73FDF-45A1-FEEB-E5E2-22F8CA3AEA1C}"/>
              </a:ext>
            </a:extLst>
          </p:cNvPr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>
            <a:extLst>
              <a:ext uri="{FF2B5EF4-FFF2-40B4-BE49-F238E27FC236}">
                <a16:creationId xmlns:a16="http://schemas.microsoft.com/office/drawing/2014/main" id="{F1B65142-1CEC-E886-22AB-B59D17AECB14}"/>
              </a:ext>
            </a:extLst>
          </p:cNvPr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>
            <a:extLst>
              <a:ext uri="{FF2B5EF4-FFF2-40B4-BE49-F238E27FC236}">
                <a16:creationId xmlns:a16="http://schemas.microsoft.com/office/drawing/2014/main" id="{0EC4EE72-FE0C-9FDE-8891-FF8D88D299F2}"/>
              </a:ext>
            </a:extLst>
          </p:cNvPr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>
            <a:extLst>
              <a:ext uri="{FF2B5EF4-FFF2-40B4-BE49-F238E27FC236}">
                <a16:creationId xmlns:a16="http://schemas.microsoft.com/office/drawing/2014/main" id="{CF521E3B-D961-8AC1-6A88-C78AF6758628}"/>
              </a:ext>
            </a:extLst>
          </p:cNvPr>
          <p:cNvCxnSpPr/>
          <p:nvPr/>
        </p:nvCxnSpPr>
        <p:spPr>
          <a:xfrm>
            <a:off x="1337875" y="3721325"/>
            <a:ext cx="1587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4">
            <a:extLst>
              <a:ext uri="{FF2B5EF4-FFF2-40B4-BE49-F238E27FC236}">
                <a16:creationId xmlns:a16="http://schemas.microsoft.com/office/drawing/2014/main" id="{396582E1-1D84-ED70-7FBB-DE24762B46BD}"/>
              </a:ext>
            </a:extLst>
          </p:cNvPr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07A8B4-3BDA-96F9-5860-4AB68D43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E0BC2896-C79F-3A2E-547E-10925F286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4F828089-0C59-9823-F4F0-179CE76F3BC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lista archivos con permisos detallados; aquí se usa para ver que </a:t>
            </a:r>
            <a:r>
              <a:rPr lang="es-PE" dirty="0"/>
              <a:t>/usr/bin/su</a:t>
            </a:r>
            <a:r>
              <a:rPr lang="es-PE" sz="1200" dirty="0"/>
              <a:t> tiene </a:t>
            </a:r>
            <a:r>
              <a:rPr lang="es-PE" sz="1200" b="1" dirty="0"/>
              <a:t>SUID</a:t>
            </a:r>
            <a:r>
              <a:rPr lang="es-PE" sz="1200" dirty="0"/>
              <a:t> (la “s” en </a:t>
            </a:r>
            <a:r>
              <a:rPr lang="es-PE" dirty="0"/>
              <a:t>-rws…</a:t>
            </a:r>
            <a:r>
              <a:rPr lang="es-PE" sz="1200" dirty="0"/>
              <a:t>))&gt;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E6AE9579-CC94-001F-48FC-C10C49D216C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chown</a:t>
            </a:r>
            <a:r>
              <a:rPr lang="en" dirty="0">
                <a:solidFill>
                  <a:schemeClr val="accent2"/>
                </a:solidFill>
              </a:rPr>
              <a:t> /2&gt;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FD599028-2D12-AA38-C1EA-47C72BFDD6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ls -l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30DE793D-3520-9B8C-E6E8-821BB10120C6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17C4485E-C30B-9674-6F5E-BD94AFBA3DFD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9413192A-74C2-47DD-27AA-3142C0A3C73A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6E6DEC49-8218-CC26-0AD4-B454E1E92B77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85B98FD1-BDDA-BA53-3948-99B44AD1D2B2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25D9CADF-E56A-BA98-1A63-E349DC28FB32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2CEE7BE4-BEA5-1308-E67B-97A332C55492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3EAB1833-6C97-2C93-8414-40146F1491C4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FE891968-3FDD-7599-0F28-39FDCC37488C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3B64643C-BB38-3EF8-88FB-CB9F0904D27F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E72A2D90-7F99-8E10-BF5E-B488B7024D27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CE781894-EC46-E656-131C-5E3F2F4B0563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A1AC1220-BB8D-8E8F-6527-784CC052AF93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2E7E3AEB-E74E-92CA-C4BB-67793B7CFD56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DE7D1B4E-C1D1-8212-DBCF-DBED994E4DD0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EDD41A15-D077-E4D4-C86B-387B6341DC9A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7E3C9B3A-6635-9663-0440-96A3984C4497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40DE2074-CF4E-4727-06CD-7BD4284E8D68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0980BC04-AE2C-536C-EDE5-D85A1ED72EC0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C6DAC0C9-C85F-A741-47FA-89304BD50223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C2C7EBB9-0883-4EEB-C2E4-99A5DB8DBC5E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4B7C1D08-42F6-665B-4BFA-C2484D4AA26C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31129537-0475-5A5B-2A12-696E22E76F30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B6FABE74-5790-8FC8-2181-4FCEE733D4DD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03334AC9-021A-CEC9-304D-FFE16871C302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CFAB225A-B78D-D318-0749-81F93EF814DF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364040C2-F478-B6FD-CBDB-EDBEB9C95FD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D83D157A-46EE-BBBF-A437-74B34CB0284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4F7D0760-2091-0B57-F427-651F23B20465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67A154B7-B5B2-E895-E3C6-17CF29F1DC3D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A624BE40-5AF6-A5AB-F7B8-EB5F329897ED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0F48EE84-E079-5AD6-DC40-9FFAE5032DDD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617916F0-0CD7-5190-8112-B83970DAC0D9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6262426F-DB87-2B4A-03BD-731B069D75A4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536D2719-057C-4F12-79D4-6D390470A89E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C18D7F71-049A-8C3A-BCE8-D9A0331F5079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10B67804-7A3C-A4BE-4332-CB990F1A5FD8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4DBE351F-F7AB-644A-5443-8724FCB22000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103C67DF-E9DE-44C4-EB22-2FB2512C4C45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E92D0C36-BC4C-33C2-8DD7-80F5CF9F1A10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144FEA6-BD38-57DC-1938-2788D62B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9EFF6739-57B1-911D-1CD6-0AA052F18355}"/>
              </a:ext>
            </a:extLst>
          </p:cNvPr>
          <p:cNvSpPr txBox="1">
            <a:spLocks/>
          </p:cNvSpPr>
          <p:nvPr/>
        </p:nvSpPr>
        <p:spPr>
          <a:xfrm>
            <a:off x="2237403" y="3361546"/>
            <a:ext cx="5736984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</a:t>
            </a:r>
            <a:r>
              <a:rPr lang="es-PE" sz="1200" dirty="0">
                <a:solidFill>
                  <a:schemeClr val="accent6"/>
                </a:solidFill>
              </a:rPr>
              <a:t>sirve para cambiar el propietario (owner) de un archivo o directorio: básicamente decides qué usuario “posee” ese recurso, y eso importa porque los permisos de la parte user (u) se aplican al dueño.&gt;</a:t>
            </a:r>
          </a:p>
        </p:txBody>
      </p:sp>
    </p:spTree>
    <p:extLst>
      <p:ext uri="{BB962C8B-B14F-4D97-AF65-F5344CB8AC3E}">
        <p14:creationId xmlns:p14="http://schemas.microsoft.com/office/powerpoint/2010/main" val="9749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/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by step de </a:t>
            </a:r>
            <a:r>
              <a:rPr lang="en" dirty="0">
                <a:solidFill>
                  <a:schemeClr val="accent2"/>
                </a:solidFill>
              </a:rPr>
              <a:t>‘HELLO HACKERS’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/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/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/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Crearse</a:t>
            </a:r>
            <a:r>
              <a:rPr lang="en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 la </a:t>
            </a: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cuenta</a:t>
            </a:r>
            <a:r>
              <a:rPr lang="en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 de </a:t>
            </a: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pwn.college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/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/>
          <p:cNvSpPr txBox="1"/>
          <p:nvPr/>
        </p:nvSpPr>
        <p:spPr>
          <a:xfrm>
            <a:off x="3326925" y="1984008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Entender lo básico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/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/>
          <p:cNvSpPr txBox="1"/>
          <p:nvPr/>
        </p:nvSpPr>
        <p:spPr>
          <a:xfrm>
            <a:off x="3764225" y="2706567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Conectarse a la maquina virtual - (Intro a cybersecurity)</a:t>
            </a:r>
          </a:p>
        </p:txBody>
      </p:sp>
      <p:sp>
        <p:nvSpPr>
          <p:cNvPr id="642" name="Google Shape;642;p34"/>
          <p:cNvSpPr txBox="1"/>
          <p:nvPr/>
        </p:nvSpPr>
        <p:spPr>
          <a:xfrm>
            <a:off x="2924775" y="342912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Step 04</a:t>
            </a:r>
            <a:endParaRPr sz="2000">
              <a:solidFill>
                <a:schemeClr val="accen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3" name="Google Shape;643;p34"/>
          <p:cNvSpPr txBox="1"/>
          <p:nvPr/>
        </p:nvSpPr>
        <p:spPr>
          <a:xfrm>
            <a:off x="4183275" y="3429125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Resolver </a:t>
            </a:r>
            <a:r>
              <a:rPr lang="en" dirty="0" err="1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los</a:t>
            </a:r>
            <a:r>
              <a:rPr lang="en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 CTFs del modulo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/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/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/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/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/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/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/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/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/>
          <p:cNvCxnSpPr/>
          <p:nvPr/>
        </p:nvCxnSpPr>
        <p:spPr>
          <a:xfrm>
            <a:off x="1337875" y="3721325"/>
            <a:ext cx="1587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4"/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FA276A-EC41-FC9D-4C07-3A7D275AD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90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5A78DF79-29C4-E460-5211-5CB131DB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83141A6D-1B21-84AE-E869-A6E57C6B7BE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</a:t>
            </a:r>
            <a:r>
              <a:rPr lang="es-PE" sz="1200" dirty="0"/>
              <a:t>Cambia únicamente el </a:t>
            </a:r>
            <a:r>
              <a:rPr lang="es-PE" sz="1200" b="1" dirty="0"/>
              <a:t>grupo propietario</a:t>
            </a:r>
            <a:r>
              <a:rPr lang="es-PE" sz="1200" dirty="0"/>
              <a:t> del archivo o directorio, lo cual es clave cuando los permisos de la parte </a:t>
            </a:r>
            <a:r>
              <a:rPr lang="es-PE" sz="1200" b="1" dirty="0"/>
              <a:t>group (g)</a:t>
            </a:r>
            <a:r>
              <a:rPr lang="es-PE" sz="1200" dirty="0"/>
              <a:t> permiten leer/escribir/ejecutar; así puedes hacer que un archivo pertenezca a un grupo al que tú sí perteneces y ganar acceso sin tocar al dueño.&gt;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3F502258-BD13-80C5-2615-0525F619A4B2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id</a:t>
            </a:r>
            <a:r>
              <a:rPr lang="en" dirty="0">
                <a:solidFill>
                  <a:schemeClr val="accent2"/>
                </a:solidFill>
              </a:rPr>
              <a:t> /4&gt;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0B6A2006-3B63-2E54-0279-07E4ECB60F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chgrp /3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62D0EE87-C99C-42C7-0E5C-873F37E567B5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26232C02-1013-C0F7-C178-A494E673FDAB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25EA6EDE-5AF3-0EB3-D2BA-87C5E72C9235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5D6FE995-D098-DF8D-CF7A-25F5E26D59F0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F918F213-1691-AFD5-FDD3-21ABA7E110C2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E392C311-1FB1-59DA-59FB-DC1C7CD4F9D6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1C4BF6D0-75AA-D539-4917-FD149741B502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524118CE-E704-F70E-88AA-7FAFC208618C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61B06156-AE74-0986-FA14-22332F0C122B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A0BC22D5-30F6-1131-F6CD-74C268CE319A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2D52BE2F-2681-D0A8-9856-B96A3A2B31A8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B8BF1602-4892-E8D8-5AD5-8C3F55D2E005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A4C63927-5A5E-3CEE-F467-442151CC7193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25948C8C-7AD2-7BCE-C6A3-861F25231268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9BA3D87A-8E88-DB16-6A9E-22C803BC26E6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5A20F6D8-1EFD-67DB-F28A-D052C40E2E1D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6907942B-EA5D-3564-ED07-5F28C73527CB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F56D5C05-E0C9-B953-A64A-C820C64B35FD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56F69D61-D80A-593A-B29E-C90B5E03DECE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B462E02B-1FEF-2523-78FC-A345E3ED1CBB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45343367-1721-BCA4-0E92-D58EF168075D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FD4E0394-8989-D779-0406-90138F968D49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D3798C99-E89E-5D75-0C62-A1690A68DDD9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17AE28FC-1EE0-46E8-ED55-131779E11949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3ED012E3-6E1A-6047-1FF0-A82CFD953864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2DE0A0D7-8D02-4F2D-6E00-2AA1141BC01B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7D3FA45D-1ABC-9848-CA73-13D949AAAD7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30E93F14-98B8-6244-3303-E3B58D5E26C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2920F4EC-51E7-4629-FE9D-BBB764F7635B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F694CABF-FCD5-371F-5C5D-E0DE0EF2505F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774242D4-F24B-DC34-77F7-C7117A45B29B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72CE8984-0E2F-C5BA-BD45-9B7225E2CE9E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7AF54869-9060-B405-8C5D-C5CD52B598A4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811C3D73-717C-2978-E385-92A22E0F941C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F5398B3D-936B-B212-E0E8-0C5FB2E83D4B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B6F1835B-6D2E-F13C-3173-B5D84FC21E8B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74D30115-7E55-AE48-BB6D-57A9931567BF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D1CEC81A-701F-5104-4091-59F478EF4557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93868581-8524-DA26-E3AF-EE4BB3EF7444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8D9BF3EB-4CFF-39D9-1DE0-1047C342C3C8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12FA2D8-1DD4-DB35-9942-1530429ED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4E3BC61F-A0F3-4666-599B-695960FF5BFA}"/>
              </a:ext>
            </a:extLst>
          </p:cNvPr>
          <p:cNvSpPr txBox="1">
            <a:spLocks/>
          </p:cNvSpPr>
          <p:nvPr/>
        </p:nvSpPr>
        <p:spPr>
          <a:xfrm>
            <a:off x="2237403" y="3361546"/>
            <a:ext cx="5736984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</a:t>
            </a:r>
            <a:r>
              <a:rPr lang="es-PE" sz="1200" dirty="0">
                <a:solidFill>
                  <a:schemeClr val="bg2"/>
                </a:solidFill>
              </a:rPr>
              <a:t>id</a:t>
            </a:r>
            <a:r>
              <a:rPr lang="es-PE" sz="1200" dirty="0">
                <a:solidFill>
                  <a:schemeClr val="accent3"/>
                </a:solidFill>
              </a:rPr>
              <a:t> </a:t>
            </a:r>
            <a:r>
              <a:rPr lang="es-PE" sz="1200" dirty="0">
                <a:solidFill>
                  <a:schemeClr val="accent6"/>
                </a:solidFill>
              </a:rPr>
              <a:t>es el comando que te dice quién eres en el sistema y a qué grupos perteneces. Te muestra tu UID (tu identificador como usuario), tu GID (tu grupo principal) y la lista de grupos adicionales.&gt;</a:t>
            </a:r>
          </a:p>
        </p:txBody>
      </p:sp>
    </p:spTree>
    <p:extLst>
      <p:ext uri="{BB962C8B-B14F-4D97-AF65-F5344CB8AC3E}">
        <p14:creationId xmlns:p14="http://schemas.microsoft.com/office/powerpoint/2010/main" val="1468498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F9F694EF-1F55-CF5A-0385-20DEFD4B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D013D689-9ECF-E596-9F07-AD079917EDE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PE" sz="1200" dirty="0"/>
              <a:t>Sirve para cambiar los permisos de archivos y directorios. Los permisos se dividen en tres “bloques”: usuario (u), grupo (g) y otros (o), y cada uno puede tener r (read), w (write) y x (execute). Puedes usar el modo simbólico para ajustar (“tweaks”), por ejemplo</a:t>
            </a:r>
            <a:endParaRPr dirty="0"/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A374AC3B-38B6-57B7-B505-FF3D27273D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chmod /5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04AEE422-56B1-4973-0CEA-E22F5DC20160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5A292790-CA95-82DD-8DC3-518A8E2658F0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58EF06C7-8F17-8849-0F67-05C39A91FCEF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8C48FE2E-4A22-08BB-6CA5-2C7C85C44F81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09A4EA5C-20D7-4CA5-4FA1-4A77B6C83BF2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6CF23059-E7B8-2515-8A61-02D401F180A9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18E6DAD8-92DE-7DC1-65F5-7A3ABDAD0318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77AEE342-211F-0B8F-F46D-D3B776604EA6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E136CED2-3B0A-0604-A739-E11C8B7A5937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858BB880-52AF-F8D9-4DB0-E4BA1D33E5CB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56295CF1-181B-9828-0F33-FC6A4AAA9CEB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5862268D-B4A8-4CE0-277C-7EB42DBD4D43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56B5E04E-2B00-B613-9D35-528B31BA02EC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3775F2F7-66D1-6E90-EAFE-A18B6FD1A183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A0A05036-1770-B5A1-BBAA-53A6E2C8C4D3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FA65B997-B5E1-D3A7-B1F2-42E566CBC27C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E4927575-3625-9DF2-0B38-F161B3376CE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39110A35-6A10-863E-EF59-9BF3B8D2FA5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8BF55D31-53D2-AD0D-05CE-59EADBB977CB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612EFB3B-DB49-CC75-F5E8-04EBF493E534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7F6C8F88-D5DE-C54A-BBCB-CA3B52C5C31F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D933EABF-DE15-1CEE-EDF6-83662D38B431}"/>
              </a:ext>
            </a:extLst>
          </p:cNvPr>
          <p:cNvGrpSpPr/>
          <p:nvPr/>
        </p:nvGrpSpPr>
        <p:grpSpPr>
          <a:xfrm>
            <a:off x="1084825" y="1208048"/>
            <a:ext cx="506100" cy="4907673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29327150-62D7-CD67-CD39-58075C72EF28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5155C62A-EA10-F60B-BD72-1B6A75E72F25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4E9C9A-797D-7C05-C7DB-D25230390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B4D388-8936-96F2-D05A-6A42356B0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14" y="2630811"/>
            <a:ext cx="6852543" cy="12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8C19AA98-EFD6-F1AD-E2CA-322EA2AF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D2F1FF8E-65F8-7D15-ED27-F08EA37C6E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Diagnóstico inmediato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ACA3232B-62F7-8C46-7468-A2ADBF93EF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241F727E-AA90-6B6A-51A1-B31F28D385C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11FC2DF3-C633-301E-02E7-1FEEA184AB8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0818" y="2168363"/>
            <a:ext cx="5158352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¿Qué tipo de acceso te falta? (r/w/x)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08AC7FF7-B95C-2733-EDA4-F6DB16467762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55819" y="2313113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2F1D9D6E-A2D3-C937-C191-64B3C238E408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D311C328-E619-88E5-E106-87E6ECCBD4A1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516BEA89-697E-EDE5-B0EC-749735835FB1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081C7904-C6F7-E141-1992-92AFCF0E2D8F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7AF61C88-E939-9C75-F475-0CF9B78A3D4F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CA812F6B-D030-FCBB-7056-96D62F536FF6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58669E25-BBE2-11F1-FEB3-0C2E9811AE97}"/>
              </a:ext>
            </a:extLst>
          </p:cNvPr>
          <p:cNvSpPr txBox="1">
            <a:spLocks/>
          </p:cNvSpPr>
          <p:nvPr/>
        </p:nvSpPr>
        <p:spPr>
          <a:xfrm>
            <a:off x="3643272" y="2495025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Decide la palanca correcta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5792DB80-F185-2FF0-41F9-A89E3F22DE63}"/>
              </a:ext>
            </a:extLst>
          </p:cNvPr>
          <p:cNvSpPr txBox="1">
            <a:spLocks/>
          </p:cNvSpPr>
          <p:nvPr/>
        </p:nvSpPr>
        <p:spPr>
          <a:xfrm flipH="1">
            <a:off x="2428272" y="2639775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984771CC-3408-3507-9B41-141CD0D6DFAE}"/>
              </a:ext>
            </a:extLst>
          </p:cNvPr>
          <p:cNvSpPr txBox="1">
            <a:spLocks/>
          </p:cNvSpPr>
          <p:nvPr/>
        </p:nvSpPr>
        <p:spPr>
          <a:xfrm>
            <a:off x="3808040" y="2962593"/>
            <a:ext cx="5428168" cy="51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3"/>
                </a:solidFill>
              </a:rPr>
              <a:t>Aplica cambios y vefifica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BF732800-8960-E16C-244A-04020789C913}"/>
              </a:ext>
            </a:extLst>
          </p:cNvPr>
          <p:cNvSpPr txBox="1">
            <a:spLocks/>
          </p:cNvSpPr>
          <p:nvPr/>
        </p:nvSpPr>
        <p:spPr>
          <a:xfrm flipH="1">
            <a:off x="2593040" y="2988188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/4 &gt;</a:t>
            </a:r>
          </a:p>
        </p:txBody>
      </p:sp>
      <p:sp>
        <p:nvSpPr>
          <p:cNvPr id="6" name="Google Shape;785;p37">
            <a:extLst>
              <a:ext uri="{FF2B5EF4-FFF2-40B4-BE49-F238E27FC236}">
                <a16:creationId xmlns:a16="http://schemas.microsoft.com/office/drawing/2014/main" id="{E06F7D6C-93FA-51D8-6D3B-07FABAABB6D6}"/>
              </a:ext>
            </a:extLst>
          </p:cNvPr>
          <p:cNvSpPr txBox="1">
            <a:spLocks/>
          </p:cNvSpPr>
          <p:nvPr/>
        </p:nvSpPr>
        <p:spPr>
          <a:xfrm>
            <a:off x="3972808" y="3166381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Ejecuta / lee el objetivo final</a:t>
            </a:r>
          </a:p>
        </p:txBody>
      </p:sp>
      <p:sp>
        <p:nvSpPr>
          <p:cNvPr id="7" name="Google Shape;786;p37">
            <a:extLst>
              <a:ext uri="{FF2B5EF4-FFF2-40B4-BE49-F238E27FC236}">
                <a16:creationId xmlns:a16="http://schemas.microsoft.com/office/drawing/2014/main" id="{5F832435-8FAF-F34A-8A7D-F3FD08FDDA84}"/>
              </a:ext>
            </a:extLst>
          </p:cNvPr>
          <p:cNvSpPr txBox="1">
            <a:spLocks/>
          </p:cNvSpPr>
          <p:nvPr/>
        </p:nvSpPr>
        <p:spPr>
          <a:xfrm flipH="1">
            <a:off x="2757808" y="3311131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/5 &gt;</a:t>
            </a:r>
          </a:p>
        </p:txBody>
      </p:sp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BF529CD9-C89F-0135-0F34-CCA7EBE97A51}"/>
              </a:ext>
            </a:extLst>
          </p:cNvPr>
          <p:cNvSpPr txBox="1">
            <a:spLocks/>
          </p:cNvSpPr>
          <p:nvPr/>
        </p:nvSpPr>
        <p:spPr>
          <a:xfrm>
            <a:off x="4137576" y="3493043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aparece SUID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C8FD77-BE7A-9645-7718-1B663E6C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10" name="Google Shape;786;p37">
            <a:extLst>
              <a:ext uri="{FF2B5EF4-FFF2-40B4-BE49-F238E27FC236}">
                <a16:creationId xmlns:a16="http://schemas.microsoft.com/office/drawing/2014/main" id="{1221B07D-D7AE-1E57-93F1-636F3BEABB66}"/>
              </a:ext>
            </a:extLst>
          </p:cNvPr>
          <p:cNvSpPr txBox="1">
            <a:spLocks/>
          </p:cNvSpPr>
          <p:nvPr/>
        </p:nvSpPr>
        <p:spPr>
          <a:xfrm flipH="1">
            <a:off x="2922576" y="3637793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/6 &gt;</a:t>
            </a:r>
          </a:p>
        </p:txBody>
      </p:sp>
    </p:spTree>
    <p:extLst>
      <p:ext uri="{BB962C8B-B14F-4D97-AF65-F5344CB8AC3E}">
        <p14:creationId xmlns:p14="http://schemas.microsoft.com/office/powerpoint/2010/main" val="2995206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F0D901EF-87FB-0CFA-D960-978EC492D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23269E5A-2EFF-221B-7813-7B2D07CAF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09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434C3ED3-3015-5A13-DD57-1884D449B3F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7" y="1846623"/>
            <a:ext cx="5954213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ENCADENANDO CMD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90B56107-AF47-C745-8571-F2590070F0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2" y="2448125"/>
            <a:ext cx="4653347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</a:t>
            </a:r>
            <a:r>
              <a:rPr lang="es-PE" dirty="0"/>
              <a:t>Encadena comandos más allá del piping y da el salto hacia mini-scripts.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71FC9D3A-72DB-E35B-EAEE-2C52205B99B4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4D0E44C9-4368-62AF-C042-751B3A37A7CE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F3F04EA2-00CD-5E65-A3A9-3521F7406E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D09A5F6F-449F-6E11-6AEA-62C95FDCC5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FFC303-456C-0A54-B9CE-C5E0609A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82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2E555E44-FD49-EE3C-F7F2-C234DD23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>
            <a:extLst>
              <a:ext uri="{FF2B5EF4-FFF2-40B4-BE49-F238E27FC236}">
                <a16:creationId xmlns:a16="http://schemas.microsoft.com/office/drawing/2014/main" id="{E19138C8-CA4B-7DD6-C3F7-73F213AA9B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Step by step de </a:t>
            </a:r>
            <a:r>
              <a:rPr lang="en" sz="2400" dirty="0">
                <a:solidFill>
                  <a:schemeClr val="accent2"/>
                </a:solidFill>
              </a:rPr>
              <a:t>‘ENCADENANDO CMD’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35" name="Google Shape;635;p34">
            <a:extLst>
              <a:ext uri="{FF2B5EF4-FFF2-40B4-BE49-F238E27FC236}">
                <a16:creationId xmlns:a16="http://schemas.microsoft.com/office/drawing/2014/main" id="{2454FB1C-171E-05D6-A753-279B30B92DC5}"/>
              </a:ext>
            </a:extLst>
          </p:cNvPr>
          <p:cNvSpPr txBox="1"/>
          <p:nvPr/>
        </p:nvSpPr>
        <p:spPr>
          <a:xfrm>
            <a:off x="1084825" y="3954425"/>
            <a:ext cx="5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28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6" name="Google Shape;636;p34">
            <a:extLst>
              <a:ext uri="{FF2B5EF4-FFF2-40B4-BE49-F238E27FC236}">
                <a16:creationId xmlns:a16="http://schemas.microsoft.com/office/drawing/2014/main" id="{022B62DD-D351-0F4C-0126-81FF0A1A6068}"/>
              </a:ext>
            </a:extLst>
          </p:cNvPr>
          <p:cNvSpPr txBox="1"/>
          <p:nvPr/>
        </p:nvSpPr>
        <p:spPr>
          <a:xfrm>
            <a:off x="1630375" y="126147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Step 01</a:t>
            </a:r>
            <a:endParaRPr sz="2000" dirty="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7" name="Google Shape;637;p34">
            <a:extLst>
              <a:ext uri="{FF2B5EF4-FFF2-40B4-BE49-F238E27FC236}">
                <a16:creationId xmlns:a16="http://schemas.microsoft.com/office/drawing/2014/main" id="{FBF5A043-68F2-B43E-C49E-0FBDAD2CEE6D}"/>
              </a:ext>
            </a:extLst>
          </p:cNvPr>
          <p:cNvSpPr txBox="1"/>
          <p:nvPr/>
        </p:nvSpPr>
        <p:spPr>
          <a:xfrm>
            <a:off x="2888875" y="1261450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Encadenar comandos “en la misma línea”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8" name="Google Shape;638;p34">
            <a:extLst>
              <a:ext uri="{FF2B5EF4-FFF2-40B4-BE49-F238E27FC236}">
                <a16:creationId xmlns:a16="http://schemas.microsoft.com/office/drawing/2014/main" id="{FA8B8600-21AC-E377-1914-9D889AA34936}"/>
              </a:ext>
            </a:extLst>
          </p:cNvPr>
          <p:cNvSpPr txBox="1"/>
          <p:nvPr/>
        </p:nvSpPr>
        <p:spPr>
          <a:xfrm>
            <a:off x="2068425" y="198400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Step 02</a:t>
            </a:r>
            <a:endParaRPr sz="20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9" name="Google Shape;639;p34">
            <a:extLst>
              <a:ext uri="{FF2B5EF4-FFF2-40B4-BE49-F238E27FC236}">
                <a16:creationId xmlns:a16="http://schemas.microsoft.com/office/drawing/2014/main" id="{1874C7CB-24CB-AC4B-17E9-1F73656F89CE}"/>
              </a:ext>
            </a:extLst>
          </p:cNvPr>
          <p:cNvSpPr txBox="1"/>
          <p:nvPr/>
        </p:nvSpPr>
        <p:spPr>
          <a:xfrm>
            <a:off x="3326925" y="1984008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Pasar de “líneas largas” a un script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0" name="Google Shape;640;p34">
            <a:extLst>
              <a:ext uri="{FF2B5EF4-FFF2-40B4-BE49-F238E27FC236}">
                <a16:creationId xmlns:a16="http://schemas.microsoft.com/office/drawing/2014/main" id="{5A85B2A4-22CD-F9CD-898A-1B3B85363FE6}"/>
              </a:ext>
            </a:extLst>
          </p:cNvPr>
          <p:cNvSpPr txBox="1"/>
          <p:nvPr/>
        </p:nvSpPr>
        <p:spPr>
          <a:xfrm>
            <a:off x="2505725" y="2706550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Step 03</a:t>
            </a:r>
            <a:endParaRPr sz="20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1" name="Google Shape;641;p34">
            <a:extLst>
              <a:ext uri="{FF2B5EF4-FFF2-40B4-BE49-F238E27FC236}">
                <a16:creationId xmlns:a16="http://schemas.microsoft.com/office/drawing/2014/main" id="{BAF24E07-BB88-555A-2929-46CAD41662B2}"/>
              </a:ext>
            </a:extLst>
          </p:cNvPr>
          <p:cNvSpPr txBox="1"/>
          <p:nvPr/>
        </p:nvSpPr>
        <p:spPr>
          <a:xfrm>
            <a:off x="3764225" y="2706567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Ejecutar scripts como programas reales</a:t>
            </a:r>
          </a:p>
        </p:txBody>
      </p:sp>
      <p:sp>
        <p:nvSpPr>
          <p:cNvPr id="642" name="Google Shape;642;p34">
            <a:extLst>
              <a:ext uri="{FF2B5EF4-FFF2-40B4-BE49-F238E27FC236}">
                <a16:creationId xmlns:a16="http://schemas.microsoft.com/office/drawing/2014/main" id="{246C8E0E-D025-D093-3A9F-3209133A7A04}"/>
              </a:ext>
            </a:extLst>
          </p:cNvPr>
          <p:cNvSpPr txBox="1"/>
          <p:nvPr/>
        </p:nvSpPr>
        <p:spPr>
          <a:xfrm>
            <a:off x="2924775" y="3429125"/>
            <a:ext cx="1294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Step 04</a:t>
            </a:r>
            <a:endParaRPr sz="2000">
              <a:solidFill>
                <a:schemeClr val="accent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3" name="Google Shape;643;p34">
            <a:extLst>
              <a:ext uri="{FF2B5EF4-FFF2-40B4-BE49-F238E27FC236}">
                <a16:creationId xmlns:a16="http://schemas.microsoft.com/office/drawing/2014/main" id="{5BED91B8-E8CC-F141-2782-A12AD06F07B3}"/>
              </a:ext>
            </a:extLst>
          </p:cNvPr>
          <p:cNvSpPr txBox="1"/>
          <p:nvPr/>
        </p:nvSpPr>
        <p:spPr>
          <a:xfrm>
            <a:off x="4183275" y="3429125"/>
            <a:ext cx="3981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Volver los scripts “inteligentes”</a:t>
            </a:r>
            <a:endParaRPr dirty="0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5" name="Google Shape;645;p34">
            <a:extLst>
              <a:ext uri="{FF2B5EF4-FFF2-40B4-BE49-F238E27FC236}">
                <a16:creationId xmlns:a16="http://schemas.microsoft.com/office/drawing/2014/main" id="{CBAF6C0E-040E-18C7-0802-E35475D54DB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646" name="Google Shape;646;p34">
            <a:extLst>
              <a:ext uri="{FF2B5EF4-FFF2-40B4-BE49-F238E27FC236}">
                <a16:creationId xmlns:a16="http://schemas.microsoft.com/office/drawing/2014/main" id="{7A4E4ABB-E3E5-4FC5-EB9E-00C46F5467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cxnSp>
        <p:nvCxnSpPr>
          <p:cNvPr id="647" name="Google Shape;647;p34">
            <a:extLst>
              <a:ext uri="{FF2B5EF4-FFF2-40B4-BE49-F238E27FC236}">
                <a16:creationId xmlns:a16="http://schemas.microsoft.com/office/drawing/2014/main" id="{B4363290-046A-B237-2547-FA9019719FB8}"/>
              </a:ext>
            </a:extLst>
          </p:cNvPr>
          <p:cNvCxnSpPr/>
          <p:nvPr/>
        </p:nvCxnSpPr>
        <p:spPr>
          <a:xfrm>
            <a:off x="1337875" y="1154900"/>
            <a:ext cx="0" cy="277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>
            <a:extLst>
              <a:ext uri="{FF2B5EF4-FFF2-40B4-BE49-F238E27FC236}">
                <a16:creationId xmlns:a16="http://schemas.microsoft.com/office/drawing/2014/main" id="{DB56CBD7-448E-346B-2ECA-91CEDDECB43E}"/>
              </a:ext>
            </a:extLst>
          </p:cNvPr>
          <p:cNvCxnSpPr>
            <a:stCxn id="649" idx="2"/>
            <a:endCxn id="636" idx="1"/>
          </p:cNvCxnSpPr>
          <p:nvPr/>
        </p:nvCxnSpPr>
        <p:spPr>
          <a:xfrm>
            <a:off x="1337875" y="1553675"/>
            <a:ext cx="292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4">
            <a:extLst>
              <a:ext uri="{FF2B5EF4-FFF2-40B4-BE49-F238E27FC236}">
                <a16:creationId xmlns:a16="http://schemas.microsoft.com/office/drawing/2014/main" id="{5150A757-A2FC-BCE7-1C1A-2FDD5AA2D5A3}"/>
              </a:ext>
            </a:extLst>
          </p:cNvPr>
          <p:cNvCxnSpPr/>
          <p:nvPr/>
        </p:nvCxnSpPr>
        <p:spPr>
          <a:xfrm>
            <a:off x="1337875" y="2276200"/>
            <a:ext cx="69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34">
            <a:extLst>
              <a:ext uri="{FF2B5EF4-FFF2-40B4-BE49-F238E27FC236}">
                <a16:creationId xmlns:a16="http://schemas.microsoft.com/office/drawing/2014/main" id="{8C1970E3-79E8-CCFF-3B2E-29067C0175BD}"/>
              </a:ext>
            </a:extLst>
          </p:cNvPr>
          <p:cNvSpPr/>
          <p:nvPr/>
        </p:nvSpPr>
        <p:spPr>
          <a:xfrm>
            <a:off x="1280125" y="2218446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2" name="Google Shape;652;p34">
            <a:extLst>
              <a:ext uri="{FF2B5EF4-FFF2-40B4-BE49-F238E27FC236}">
                <a16:creationId xmlns:a16="http://schemas.microsoft.com/office/drawing/2014/main" id="{8453ABF8-EE15-5675-C731-09EA31305EF3}"/>
              </a:ext>
            </a:extLst>
          </p:cNvPr>
          <p:cNvCxnSpPr/>
          <p:nvPr/>
        </p:nvCxnSpPr>
        <p:spPr>
          <a:xfrm>
            <a:off x="1337875" y="2998763"/>
            <a:ext cx="115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4">
            <a:extLst>
              <a:ext uri="{FF2B5EF4-FFF2-40B4-BE49-F238E27FC236}">
                <a16:creationId xmlns:a16="http://schemas.microsoft.com/office/drawing/2014/main" id="{9E3BB4B7-AAFA-BB73-EDDE-CC199952DFF2}"/>
              </a:ext>
            </a:extLst>
          </p:cNvPr>
          <p:cNvSpPr/>
          <p:nvPr/>
        </p:nvSpPr>
        <p:spPr>
          <a:xfrm>
            <a:off x="1280125" y="2941004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>
            <a:extLst>
              <a:ext uri="{FF2B5EF4-FFF2-40B4-BE49-F238E27FC236}">
                <a16:creationId xmlns:a16="http://schemas.microsoft.com/office/drawing/2014/main" id="{F5FEB44B-9664-07F4-0EF9-6C20EDF4C661}"/>
              </a:ext>
            </a:extLst>
          </p:cNvPr>
          <p:cNvCxnSpPr/>
          <p:nvPr/>
        </p:nvCxnSpPr>
        <p:spPr>
          <a:xfrm>
            <a:off x="1337875" y="3721325"/>
            <a:ext cx="1587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4">
            <a:extLst>
              <a:ext uri="{FF2B5EF4-FFF2-40B4-BE49-F238E27FC236}">
                <a16:creationId xmlns:a16="http://schemas.microsoft.com/office/drawing/2014/main" id="{D75B8ED4-D728-5C06-1D88-008A1099E17F}"/>
              </a:ext>
            </a:extLst>
          </p:cNvPr>
          <p:cNvSpPr/>
          <p:nvPr/>
        </p:nvSpPr>
        <p:spPr>
          <a:xfrm>
            <a:off x="1280125" y="3663563"/>
            <a:ext cx="115500" cy="115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A220EC-E7AD-1FFC-3233-C762B2D5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69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648CEEAA-08D4-13A5-B653-00BC8865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C0288CF2-32A2-BF16-C386-F9171EEF6F6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Ejecuta cmd1 y luego cmd2 siempre, como si fueran dos líneas separadas por Enter.&gt;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83E7AFC9-3A92-B1E2-54BA-9F46B1E4F65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“  &amp;&amp;  “</a:t>
            </a:r>
            <a:r>
              <a:rPr lang="en" dirty="0">
                <a:solidFill>
                  <a:schemeClr val="accent2"/>
                </a:solidFill>
              </a:rPr>
              <a:t> /2&gt;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3CE0EA45-1F73-7B9B-5FD8-557E45A446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  ;  ”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9BAA711A-D19F-37AC-D99E-B7A9915C0B6B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30AC8FC3-5EC8-5D2F-CEF2-0B7541DEC87A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B56AB63E-5398-7A4D-F96A-89DDFFFFA6CD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66DE974E-27CC-C15A-5072-72039ADB3724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92D12A82-EED0-9A6A-09DC-EDA1E31A5379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6620AD17-5BAF-807D-BE38-5B46E07CFE48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619E0C19-E625-3FA1-5DFA-40EE9837CF0A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1C034FA2-94BF-3754-51B0-64CF6E57CA5D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592E0307-A090-2194-37B3-5152D22388D7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4CCE7478-26C2-A968-8063-674B2672A531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EFB1EB76-946B-E523-4C02-E77B6D8A7B08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9F9CC00A-AEB3-78C3-055E-CF7FDB510519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D3EC0650-8190-602A-922E-1FE8AE0B1F20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71A8D98E-CD85-4A34-6898-BBABA63CD846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AA7F18D0-9B3D-C9C6-ABA6-B0AEF55EB708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BB5C6BF2-E773-46AA-FF8C-4DC3F403DED3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AB6A0BBD-CDD3-1853-F713-CA502D6ED674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D7765B57-8946-C1BB-5CF6-E295F45096E6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910C24FA-AF07-9389-DEAC-6F67980B7A18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AECC27A2-F116-3015-E62C-666D16D83B16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2A56433F-1599-25C9-F970-46DAB93AF17E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D49B2600-1433-EA4C-5100-EDECBCACB9C7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A4118214-FA07-30D1-C888-DAD24780D29A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D5606FAD-DBE0-7861-C939-F604F4CDD7EA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00DECB34-11E5-1976-45F0-2A669D287A20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6C4D8119-6ABF-A9EC-4079-A07376B676CF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B3F8011A-5AB1-FB6D-59AD-A142118C9D1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EA040F14-73F2-0D28-C7FE-4A69E57417D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462A271A-CD60-3BA4-EF5E-348DDF82DE0E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72076A00-137F-2651-BC03-E3FEAFDAE434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5BB25727-DC0A-2331-D112-18179B0EB65D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86064411-EA96-0999-725E-9C0AAED57ECA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86E0FF62-3AB6-D468-BC38-CE0C605BF4D5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2D0861D2-A96D-710C-B6D0-AC9F4969E63B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9A90948F-8903-BBA3-8A54-B52AA5E8274A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0D3CFE61-9190-099F-9A44-EBB308C9ABBD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094DC9CA-752D-BEB8-88DA-EAD060720ED0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E5311E0E-BBD4-BA30-93D8-D08290F9BA6E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7DA50FBE-BE3E-3B2C-2DB6-C00589FF1D15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AF407072-3FF1-B40E-C82A-4C650548C1F7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4FFCCCD-65C7-4631-CF50-B7D051A9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294D6EF4-18AB-0239-433A-CCCF5E9AB839}"/>
              </a:ext>
            </a:extLst>
          </p:cNvPr>
          <p:cNvSpPr txBox="1">
            <a:spLocks/>
          </p:cNvSpPr>
          <p:nvPr/>
        </p:nvSpPr>
        <p:spPr>
          <a:xfrm>
            <a:off x="2237403" y="3361546"/>
            <a:ext cx="5736984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</a:t>
            </a:r>
            <a:r>
              <a:rPr lang="es-PE" sz="1200" dirty="0">
                <a:solidFill>
                  <a:schemeClr val="accent6"/>
                </a:solidFill>
              </a:rPr>
              <a:t>ejecuta cmd2 solo si cmd1 tuvo éxito (exit code 0).&gt;</a:t>
            </a:r>
          </a:p>
        </p:txBody>
      </p:sp>
    </p:spTree>
    <p:extLst>
      <p:ext uri="{BB962C8B-B14F-4D97-AF65-F5344CB8AC3E}">
        <p14:creationId xmlns:p14="http://schemas.microsoft.com/office/powerpoint/2010/main" val="9681125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8214DAB4-97F0-4F50-9228-CA2EF60F7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C47C09EF-0E10-F943-0096-C2DBBE279D6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dirty="0"/>
              <a:t>Ejecuta cmd1 y luego cmd2 siempre, como si fueran dos líneas separadas por Enter.&gt;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E5B2EF32-75FC-BE54-AF34-6BF6FC25C7C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“  &amp;&amp;  “</a:t>
            </a:r>
            <a:r>
              <a:rPr lang="en" dirty="0">
                <a:solidFill>
                  <a:schemeClr val="accent2"/>
                </a:solidFill>
              </a:rPr>
              <a:t> /2&gt;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DE3B05BF-1AB8-AD08-079D-0387CF4A1A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  ;  ”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ED6CD56A-ED25-7F94-985B-B1269C79FAC3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CE5D7A1D-FB49-DD14-661C-D084F0283BE2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8ABECA9D-C5DB-467A-53C3-8CBB220109D3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AC3A8B69-B0E6-AC4F-ACF1-3FED19D61D3E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24404B0E-7A6E-8D45-E468-36975CD66B1F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D627B130-FF8F-3B4A-6CDC-5A98BE92F0B7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9AE87079-7A91-1B0A-B7F7-B971079F0327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47590E09-0B70-C64D-0D2C-F4911B90FD33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3E418A88-57A5-EC76-AF6A-998719A6E96F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B7642BE6-2953-214E-3965-4A7B0549174E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D35BB0A4-FDBA-489E-80AE-E0B4E0FFAB56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1CF56BBD-D1F6-B745-F10A-8E65BF1EC9B1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34BC8E5D-DD3E-6CF4-E85C-F2A9DDCE5652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C944C9CF-5DC2-503B-FE65-C4262B9352FB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1FDC34B1-3B66-9273-5606-522B6B790645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3C7EBD68-9363-AD7A-C96C-9BC850594575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6D685102-17BE-21D9-E2E8-F89DB4F34792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CFF2F173-8DAE-4A41-75DC-F55FA949DFE1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13144732-58D4-078F-AD9B-47335084C963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3F4DA057-FE0E-334E-1AE2-B8D8E93EFC64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A2EE59A-825F-C286-DA54-2575FBE626AC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7D71373E-C5F1-1FBE-2AAD-15A697E9F6F5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DC932D40-9437-E5F1-50A0-8B5370DEDF3B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F19F2DD9-75BF-4F1A-A89F-22A179CF78A6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984CBC20-C76F-5646-D595-83891C7C8AC5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51D7D407-7F67-001D-715C-2B773619AB04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C801CD46-F704-EDED-F629-13A842ABF84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988ED937-3B28-2497-E802-017C65254D1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097DAAEB-F561-355F-267E-3B1757960D76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985AE6C6-1CA2-FB01-38EC-562C2E045A60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1E35A411-0281-AABE-BCEB-84B0775C8C12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AB015385-0861-1479-437A-2A150909430B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E2355449-2355-FCDC-0AFD-0B31223B998D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C5D8DB30-3B68-F03A-B91F-67D984738AD0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EBA6196D-6D8E-7677-62A5-E4D558C28D4E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FA37746F-9B69-8FC8-08FC-FE1DE7EE3670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8E7DA28C-5A3D-1ECB-0236-EEECD03EF343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7D2F0216-BFCF-7739-1E7B-3E6E1302FDA4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DA9B1247-F197-CEEC-E176-67882EEFFE1D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7C35E820-529A-2D56-9C84-1762A44CA7C0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887D102-5B14-358D-4213-4DEB1A6E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573C909C-F7C9-CD49-4E8E-A60D14843523}"/>
              </a:ext>
            </a:extLst>
          </p:cNvPr>
          <p:cNvSpPr txBox="1">
            <a:spLocks/>
          </p:cNvSpPr>
          <p:nvPr/>
        </p:nvSpPr>
        <p:spPr>
          <a:xfrm>
            <a:off x="2237403" y="3361546"/>
            <a:ext cx="5736984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</a:t>
            </a:r>
            <a:r>
              <a:rPr lang="es-PE" sz="1200" dirty="0">
                <a:solidFill>
                  <a:schemeClr val="accent6"/>
                </a:solidFill>
              </a:rPr>
              <a:t>ejecuta cmd2 solo si cmd1 tuvo éxito (exit code 0).&gt;</a:t>
            </a:r>
          </a:p>
        </p:txBody>
      </p:sp>
    </p:spTree>
    <p:extLst>
      <p:ext uri="{BB962C8B-B14F-4D97-AF65-F5344CB8AC3E}">
        <p14:creationId xmlns:p14="http://schemas.microsoft.com/office/powerpoint/2010/main" val="3655407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E1014C35-D922-20FF-E8E3-859A82EF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425B12F8-8802-FBA6-9C1D-34F1A14FB68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</a:t>
            </a:r>
            <a:r>
              <a:rPr lang="es-PE" sz="1200" dirty="0"/>
              <a:t>ejecuta cmd2 solo si cmd1 falló (exit code ≠ 0)&gt;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D8B41DE7-0DE2-1287-742F-2DD93CFE65B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&lt; </a:t>
            </a:r>
            <a:r>
              <a:rPr lang="es-PE" dirty="0">
                <a:solidFill>
                  <a:schemeClr val="accent2"/>
                </a:solidFill>
              </a:rPr>
              <a:t>“  &amp;&amp;  “</a:t>
            </a:r>
            <a:r>
              <a:rPr lang="en" dirty="0">
                <a:solidFill>
                  <a:schemeClr val="accent2"/>
                </a:solidFill>
              </a:rPr>
              <a:t> /4&gt;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82B5668B-8F89-16ED-06EF-C4A58F67C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 </a:t>
            </a:r>
            <a:r>
              <a:rPr lang="es-PE" dirty="0"/>
              <a:t>“  ||  ” /3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49093D01-529A-4E89-0611-30180891B54E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E8CB1621-0635-F95F-E162-4EFB51A846BD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C1D33168-1EAB-6A12-E7D0-0CE902C5C422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6EF8948C-9E74-F521-902A-CA42B757D71E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44516322-9FEE-D185-F675-F5BE7F76373B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6FFD33CE-E527-6362-43AF-580667B289BC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5948CC60-EB14-A909-159D-5A05DE24E532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1513A8EA-25A8-4327-AC6E-5E1C9E43875C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759DE3B9-4FF0-2B3F-5983-E33ACD4A2310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AEF80539-570C-2129-3636-FBDE3F62888C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CE70EB31-3326-2395-1328-D30E5B2E147D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48F21C09-8DA9-B276-5207-5A8C0C147B55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4D70F071-3A1B-24E6-1703-C2330D581D22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33F53177-8E49-7D88-15A2-6272050CC1C9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C45D44C5-593D-C2A1-E5B0-68B96ECA8B4C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EC51CACC-8A83-B689-5542-32BF9D60FF79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A1ACA7C3-8D9E-3C47-491D-4FBF47069861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5D03B1DC-218E-74CE-C531-E13068D71347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950A3D4D-C886-80AB-2472-EE27BA9493BD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11E1D53D-13CD-2357-74E4-F90C0411EFBE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C625736-96F2-5FCA-9A8C-4CFDF1A8797E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E87A16A4-5D3B-CBE7-E96A-139F29F3FBEE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25ED165D-0060-CD70-C177-6C3EFF2AD720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0EAD8113-09CC-9A44-1C6B-EDE3DE48BE17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9782A696-3F70-2761-141C-000F457B9128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18D4317B-4E2D-4E28-4ACA-FED7AA31C1D5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32B1BD4E-A581-896E-1ED0-8731762C15B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812D09FB-4885-CABA-174F-BB305D0F80B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DE618956-3282-0307-7341-626959C9B46A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49024C9C-AC62-A7D1-EFDA-F9466EF14B1D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B1F06403-BB10-A16D-E855-8FAE4A59C754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F20655FC-C56E-733A-2D50-161EC8FCCFBB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FA5F2A7F-56A1-ADE3-8D23-E0001A482A47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B2CB1EB9-56FD-F422-1EE0-AF8BB0A5AC51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A83687F9-3C36-7D13-B00B-1E8BDB71396A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9FA90BF7-525F-E564-0B46-37FB07FDF074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D35B9E67-ED34-79BB-D0D4-C53048515D04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23359BEC-D1D3-751E-C05D-36FC0E46455D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78B1B8A8-13DE-3D6C-6CF1-2ED62D09E0A1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CF57503C-2345-9AC3-240E-0EBF55DB12FD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A183CB8-05A5-45AC-A0F2-685EB056F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537A2A34-02D6-A3C9-23A2-4CA7AB6C5435}"/>
              </a:ext>
            </a:extLst>
          </p:cNvPr>
          <p:cNvSpPr txBox="1">
            <a:spLocks/>
          </p:cNvSpPr>
          <p:nvPr/>
        </p:nvSpPr>
        <p:spPr>
          <a:xfrm>
            <a:off x="2237403" y="3361546"/>
            <a:ext cx="5736984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76158" indent="0">
              <a:buNone/>
            </a:pPr>
            <a:r>
              <a:rPr lang="es-PE" sz="1200" dirty="0">
                <a:solidFill>
                  <a:schemeClr val="accent3"/>
                </a:solidFill>
              </a:rPr>
              <a:t>&lt;</a:t>
            </a:r>
            <a:r>
              <a:rPr lang="es-PE" sz="1200" dirty="0">
                <a:solidFill>
                  <a:schemeClr val="accent6"/>
                </a:solidFill>
              </a:rPr>
              <a:t>ejecuta cmd2 solo si cmd1 tuvo éxito (exit code 0).&gt;</a:t>
            </a:r>
          </a:p>
        </p:txBody>
      </p:sp>
    </p:spTree>
    <p:extLst>
      <p:ext uri="{BB962C8B-B14F-4D97-AF65-F5344CB8AC3E}">
        <p14:creationId xmlns:p14="http://schemas.microsoft.com/office/powerpoint/2010/main" val="3649526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DA8EC940-3722-D358-C9AC-655EF22C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>
            <a:extLst>
              <a:ext uri="{FF2B5EF4-FFF2-40B4-BE49-F238E27FC236}">
                <a16:creationId xmlns:a16="http://schemas.microsoft.com/office/drawing/2014/main" id="{F30505FE-14EE-97CD-A0D8-71C169D11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6050" y="2039745"/>
            <a:ext cx="4694400" cy="312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dirty="0">
                <a:solidFill>
                  <a:schemeClr val="accent3"/>
                </a:solidFill>
              </a:rPr>
              <a:t>¿Me piden secuencia, éxito o </a:t>
            </a:r>
            <a:r>
              <a:rPr lang="es-ES" dirty="0" err="1">
                <a:solidFill>
                  <a:schemeClr val="accent3"/>
                </a:solidFill>
              </a:rPr>
              <a:t>fallback</a:t>
            </a:r>
            <a:r>
              <a:rPr lang="es-ES" dirty="0">
                <a:solidFill>
                  <a:schemeClr val="accent3"/>
                </a:solidFill>
              </a:rPr>
              <a:t>?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>
            <a:extLst>
              <a:ext uri="{FF2B5EF4-FFF2-40B4-BE49-F238E27FC236}">
                <a16:creationId xmlns:a16="http://schemas.microsoft.com/office/drawing/2014/main" id="{E01BCF37-043C-8220-5745-B8484F8577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PRACTICOS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>
            <a:extLst>
              <a:ext uri="{FF2B5EF4-FFF2-40B4-BE49-F238E27FC236}">
                <a16:creationId xmlns:a16="http://schemas.microsoft.com/office/drawing/2014/main" id="{369DFD92-333A-28DC-8B06-12ACC1922E9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>
            <a:extLst>
              <a:ext uri="{FF2B5EF4-FFF2-40B4-BE49-F238E27FC236}">
                <a16:creationId xmlns:a16="http://schemas.microsoft.com/office/drawing/2014/main" id="{CE9E8E77-5DA3-4090-EC1B-AEF6419F7AE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0819" y="2399528"/>
            <a:ext cx="5158352" cy="284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/>
            <a:r>
              <a:rPr lang="es-ES" sz="1200" dirty="0">
                <a:solidFill>
                  <a:schemeClr val="accent3"/>
                </a:solidFill>
              </a:rPr>
              <a:t>Ejecuta cada comando suelto primero</a:t>
            </a:r>
          </a:p>
        </p:txBody>
      </p:sp>
      <p:sp>
        <p:nvSpPr>
          <p:cNvPr id="786" name="Google Shape;786;p37">
            <a:extLst>
              <a:ext uri="{FF2B5EF4-FFF2-40B4-BE49-F238E27FC236}">
                <a16:creationId xmlns:a16="http://schemas.microsoft.com/office/drawing/2014/main" id="{080F038C-CCD1-26DF-D305-06233EF318AD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2255819" y="2313113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9DAA3F0D-B010-3659-056B-3A8E38C987A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La forma rápida de resolverlos es seguir un orden: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>
            <a:extLst>
              <a:ext uri="{FF2B5EF4-FFF2-40B4-BE49-F238E27FC236}">
                <a16:creationId xmlns:a16="http://schemas.microsoft.com/office/drawing/2014/main" id="{4CB231CA-A38D-3D22-A933-9ECB40BCB12E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>
            <a:extLst>
              <a:ext uri="{FF2B5EF4-FFF2-40B4-BE49-F238E27FC236}">
                <a16:creationId xmlns:a16="http://schemas.microsoft.com/office/drawing/2014/main" id="{CB3473EC-B95E-7E9F-487B-1104453FA2D5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>
            <a:extLst>
              <a:ext uri="{FF2B5EF4-FFF2-40B4-BE49-F238E27FC236}">
                <a16:creationId xmlns:a16="http://schemas.microsoft.com/office/drawing/2014/main" id="{7617BFA9-2687-322C-D65D-C323EA1996D6}"/>
              </a:ext>
            </a:extLst>
          </p:cNvPr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>
              <a:extLst>
                <a:ext uri="{FF2B5EF4-FFF2-40B4-BE49-F238E27FC236}">
                  <a16:creationId xmlns:a16="http://schemas.microsoft.com/office/drawing/2014/main" id="{CD4EE7AF-3788-5B58-4CA8-0EF00A55D516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>
              <a:extLst>
                <a:ext uri="{FF2B5EF4-FFF2-40B4-BE49-F238E27FC236}">
                  <a16:creationId xmlns:a16="http://schemas.microsoft.com/office/drawing/2014/main" id="{D9B4E9B2-ED9A-4351-EEC6-AB1A84C7C4AF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10555163-484D-DAF8-7123-EA95969D2272}"/>
              </a:ext>
            </a:extLst>
          </p:cNvPr>
          <p:cNvSpPr txBox="1">
            <a:spLocks/>
          </p:cNvSpPr>
          <p:nvPr/>
        </p:nvSpPr>
        <p:spPr>
          <a:xfrm>
            <a:off x="3643272" y="2495025"/>
            <a:ext cx="5023936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Ya está demasiado largo? pásalo a script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E0A491D4-A395-CE0E-2474-E8FA3EA5CAFB}"/>
              </a:ext>
            </a:extLst>
          </p:cNvPr>
          <p:cNvSpPr txBox="1">
            <a:spLocks/>
          </p:cNvSpPr>
          <p:nvPr/>
        </p:nvSpPr>
        <p:spPr>
          <a:xfrm flipH="1">
            <a:off x="2428272" y="2639775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sp>
        <p:nvSpPr>
          <p:cNvPr id="4" name="Google Shape;785;p37">
            <a:extLst>
              <a:ext uri="{FF2B5EF4-FFF2-40B4-BE49-F238E27FC236}">
                <a16:creationId xmlns:a16="http://schemas.microsoft.com/office/drawing/2014/main" id="{42D1736F-56BC-1B09-08BC-96F5E79EB697}"/>
              </a:ext>
            </a:extLst>
          </p:cNvPr>
          <p:cNvSpPr txBox="1">
            <a:spLocks/>
          </p:cNvSpPr>
          <p:nvPr/>
        </p:nvSpPr>
        <p:spPr>
          <a:xfrm>
            <a:off x="3808040" y="2962593"/>
            <a:ext cx="5428168" cy="51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sz="1200" dirty="0">
                <a:solidFill>
                  <a:schemeClr val="accent3"/>
                </a:solidFill>
              </a:rPr>
              <a:t>Si el reto exige “sin bash”, revisa permisos + ruta</a:t>
            </a:r>
          </a:p>
        </p:txBody>
      </p:sp>
      <p:sp>
        <p:nvSpPr>
          <p:cNvPr id="5" name="Google Shape;786;p37">
            <a:extLst>
              <a:ext uri="{FF2B5EF4-FFF2-40B4-BE49-F238E27FC236}">
                <a16:creationId xmlns:a16="http://schemas.microsoft.com/office/drawing/2014/main" id="{733D30D6-D44F-60C4-DE15-BC2D57FCD495}"/>
              </a:ext>
            </a:extLst>
          </p:cNvPr>
          <p:cNvSpPr txBox="1">
            <a:spLocks/>
          </p:cNvSpPr>
          <p:nvPr/>
        </p:nvSpPr>
        <p:spPr>
          <a:xfrm flipH="1">
            <a:off x="2593040" y="2988188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/4 &gt;</a:t>
            </a:r>
          </a:p>
        </p:txBody>
      </p:sp>
      <p:sp>
        <p:nvSpPr>
          <p:cNvPr id="6" name="Google Shape;785;p37">
            <a:extLst>
              <a:ext uri="{FF2B5EF4-FFF2-40B4-BE49-F238E27FC236}">
                <a16:creationId xmlns:a16="http://schemas.microsoft.com/office/drawing/2014/main" id="{AF009A88-A020-825B-D693-30BE59578D7D}"/>
              </a:ext>
            </a:extLst>
          </p:cNvPr>
          <p:cNvSpPr txBox="1">
            <a:spLocks/>
          </p:cNvSpPr>
          <p:nvPr/>
        </p:nvSpPr>
        <p:spPr>
          <a:xfrm>
            <a:off x="3972807" y="3166381"/>
            <a:ext cx="4956039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el reto depende de inputs, piensa en $1, $2 y condiciones</a:t>
            </a:r>
          </a:p>
        </p:txBody>
      </p:sp>
      <p:sp>
        <p:nvSpPr>
          <p:cNvPr id="7" name="Google Shape;786;p37">
            <a:extLst>
              <a:ext uri="{FF2B5EF4-FFF2-40B4-BE49-F238E27FC236}">
                <a16:creationId xmlns:a16="http://schemas.microsoft.com/office/drawing/2014/main" id="{7539E4C4-70AA-55C7-CEE1-59E7F0411EFA}"/>
              </a:ext>
            </a:extLst>
          </p:cNvPr>
          <p:cNvSpPr txBox="1">
            <a:spLocks/>
          </p:cNvSpPr>
          <p:nvPr/>
        </p:nvSpPr>
        <p:spPr>
          <a:xfrm flipH="1">
            <a:off x="2757808" y="3311131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/5 &gt;</a:t>
            </a:r>
          </a:p>
        </p:txBody>
      </p:sp>
      <p:sp>
        <p:nvSpPr>
          <p:cNvPr id="8" name="Google Shape;785;p37">
            <a:extLst>
              <a:ext uri="{FF2B5EF4-FFF2-40B4-BE49-F238E27FC236}">
                <a16:creationId xmlns:a16="http://schemas.microsoft.com/office/drawing/2014/main" id="{0AF390B3-6A4E-EE75-A794-F5276A126493}"/>
              </a:ext>
            </a:extLst>
          </p:cNvPr>
          <p:cNvSpPr txBox="1">
            <a:spLocks/>
          </p:cNvSpPr>
          <p:nvPr/>
        </p:nvSpPr>
        <p:spPr>
          <a:xfrm>
            <a:off x="4137575" y="3578525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Si algo pide “password secreto”, primero intenta leer el script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9510E97-FCD1-963D-E7DD-DAA7DF8F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10" name="Google Shape;786;p37">
            <a:extLst>
              <a:ext uri="{FF2B5EF4-FFF2-40B4-BE49-F238E27FC236}">
                <a16:creationId xmlns:a16="http://schemas.microsoft.com/office/drawing/2014/main" id="{6C37D92D-C1B5-FE29-E25E-E4CA54C92852}"/>
              </a:ext>
            </a:extLst>
          </p:cNvPr>
          <p:cNvSpPr txBox="1">
            <a:spLocks/>
          </p:cNvSpPr>
          <p:nvPr/>
        </p:nvSpPr>
        <p:spPr>
          <a:xfrm flipH="1">
            <a:off x="2922576" y="3637793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/6 &gt;</a:t>
            </a:r>
          </a:p>
        </p:txBody>
      </p:sp>
    </p:spTree>
    <p:extLst>
      <p:ext uri="{BB962C8B-B14F-4D97-AF65-F5344CB8AC3E}">
        <p14:creationId xmlns:p14="http://schemas.microsoft.com/office/powerpoint/2010/main" val="27963421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4B89532-59E9-433A-19C2-FBDDEDB8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  <p:sp>
        <p:nvSpPr>
          <p:cNvPr id="9" name="Google Shape;2544;p49">
            <a:extLst>
              <a:ext uri="{FF2B5EF4-FFF2-40B4-BE49-F238E27FC236}">
                <a16:creationId xmlns:a16="http://schemas.microsoft.com/office/drawing/2014/main" id="{F0D9DCB9-A767-66BF-82CF-AAB9E5205B23}"/>
              </a:ext>
            </a:extLst>
          </p:cNvPr>
          <p:cNvSpPr txBox="1">
            <a:spLocks/>
          </p:cNvSpPr>
          <p:nvPr/>
        </p:nvSpPr>
        <p:spPr>
          <a:xfrm>
            <a:off x="1145100" y="582056"/>
            <a:ext cx="306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s-PE" dirty="0"/>
              <a:t>Gracias; </a:t>
            </a:r>
            <a:r>
              <a:rPr lang="es-PE" dirty="0">
                <a:solidFill>
                  <a:schemeClr val="accent6"/>
                </a:solidFill>
              </a:rPr>
              <a:t>{</a:t>
            </a:r>
          </a:p>
        </p:txBody>
      </p:sp>
      <p:sp>
        <p:nvSpPr>
          <p:cNvPr id="10" name="Google Shape;2545;p49">
            <a:extLst>
              <a:ext uri="{FF2B5EF4-FFF2-40B4-BE49-F238E27FC236}">
                <a16:creationId xmlns:a16="http://schemas.microsoft.com/office/drawing/2014/main" id="{ECAB1377-3F84-9332-3E5D-46C4F6A08A5C}"/>
              </a:ext>
            </a:extLst>
          </p:cNvPr>
          <p:cNvSpPr txBox="1">
            <a:spLocks/>
          </p:cNvSpPr>
          <p:nvPr/>
        </p:nvSpPr>
        <p:spPr>
          <a:xfrm>
            <a:off x="2070800" y="1695725"/>
            <a:ext cx="37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btoroled@gmail.com </a:t>
            </a:r>
          </a:p>
          <a:p>
            <a:pPr marL="0" indent="0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+51 923380593 </a:t>
            </a:r>
          </a:p>
          <a:p>
            <a:pPr marL="0" indent="0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@btoroled</a:t>
            </a:r>
          </a:p>
        </p:txBody>
      </p:sp>
      <p:sp>
        <p:nvSpPr>
          <p:cNvPr id="11" name="Google Shape;2546;p49">
            <a:extLst>
              <a:ext uri="{FF2B5EF4-FFF2-40B4-BE49-F238E27FC236}">
                <a16:creationId xmlns:a16="http://schemas.microsoft.com/office/drawing/2014/main" id="{F81218B9-D170-22FB-F5DB-6ACE974A9F38}"/>
              </a:ext>
            </a:extLst>
          </p:cNvPr>
          <p:cNvSpPr txBox="1">
            <a:spLocks/>
          </p:cNvSpPr>
          <p:nvPr/>
        </p:nvSpPr>
        <p:spPr>
          <a:xfrm>
            <a:off x="1576549" y="1261025"/>
            <a:ext cx="5964553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s-PE" dirty="0"/>
              <a:t>‘¿Tienen alguna pregunta adicional?’</a:t>
            </a:r>
          </a:p>
        </p:txBody>
      </p:sp>
      <p:sp>
        <p:nvSpPr>
          <p:cNvPr id="12" name="Google Shape;2571;p49">
            <a:extLst>
              <a:ext uri="{FF2B5EF4-FFF2-40B4-BE49-F238E27FC236}">
                <a16:creationId xmlns:a16="http://schemas.microsoft.com/office/drawing/2014/main" id="{21F02A62-E4C7-F824-2526-BC6AB05971E2}"/>
              </a:ext>
            </a:extLst>
          </p:cNvPr>
          <p:cNvSpPr txBox="1">
            <a:spLocks/>
          </p:cNvSpPr>
          <p:nvPr/>
        </p:nvSpPr>
        <p:spPr>
          <a:xfrm>
            <a:off x="0" y="91525"/>
            <a:ext cx="4572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 algn="ctr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forbeginners.exe</a:t>
            </a:r>
          </a:p>
        </p:txBody>
      </p:sp>
      <p:sp>
        <p:nvSpPr>
          <p:cNvPr id="13" name="Google Shape;2572;p49">
            <a:extLst>
              <a:ext uri="{FF2B5EF4-FFF2-40B4-BE49-F238E27FC236}">
                <a16:creationId xmlns:a16="http://schemas.microsoft.com/office/drawing/2014/main" id="{7847D1E4-1B51-2674-C793-B54A86F3B1A7}"/>
              </a:ext>
            </a:extLst>
          </p:cNvPr>
          <p:cNvSpPr txBox="1">
            <a:spLocks/>
          </p:cNvSpPr>
          <p:nvPr/>
        </p:nvSpPr>
        <p:spPr>
          <a:xfrm>
            <a:off x="4572000" y="91525"/>
            <a:ext cx="4572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 algn="ctr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workshop.sh</a:t>
            </a:r>
          </a:p>
        </p:txBody>
      </p:sp>
      <p:grpSp>
        <p:nvGrpSpPr>
          <p:cNvPr id="14" name="Google Shape;2573;p49">
            <a:extLst>
              <a:ext uri="{FF2B5EF4-FFF2-40B4-BE49-F238E27FC236}">
                <a16:creationId xmlns:a16="http://schemas.microsoft.com/office/drawing/2014/main" id="{4ABF07A7-6C91-86A1-6072-BE31B25A4FC6}"/>
              </a:ext>
            </a:extLst>
          </p:cNvPr>
          <p:cNvGrpSpPr/>
          <p:nvPr/>
        </p:nvGrpSpPr>
        <p:grpSpPr>
          <a:xfrm>
            <a:off x="1090800" y="1152525"/>
            <a:ext cx="506100" cy="3417500"/>
            <a:chOff x="1084825" y="1152525"/>
            <a:chExt cx="506100" cy="3417500"/>
          </a:xfrm>
        </p:grpSpPr>
        <p:sp>
          <p:nvSpPr>
            <p:cNvPr id="15" name="Google Shape;2574;p49">
              <a:extLst>
                <a:ext uri="{FF2B5EF4-FFF2-40B4-BE49-F238E27FC236}">
                  <a16:creationId xmlns:a16="http://schemas.microsoft.com/office/drawing/2014/main" id="{F2EA882D-5D95-4D99-E458-A011BAE276C0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16" name="Google Shape;2575;p49">
              <a:extLst>
                <a:ext uri="{FF2B5EF4-FFF2-40B4-BE49-F238E27FC236}">
                  <a16:creationId xmlns:a16="http://schemas.microsoft.com/office/drawing/2014/main" id="{9F2B5E53-60E3-A88B-617B-BE65292C595C}"/>
                </a:ext>
              </a:extLst>
            </p:cNvPr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" name="Google Shape;2552;p49">
            <a:extLst>
              <a:ext uri="{FF2B5EF4-FFF2-40B4-BE49-F238E27FC236}">
                <a16:creationId xmlns:a16="http://schemas.microsoft.com/office/drawing/2014/main" id="{75A8C6A5-35B1-060F-A5F8-0CD9F9654743}"/>
              </a:ext>
            </a:extLst>
          </p:cNvPr>
          <p:cNvGrpSpPr/>
          <p:nvPr/>
        </p:nvGrpSpPr>
        <p:grpSpPr>
          <a:xfrm>
            <a:off x="2677416" y="2471465"/>
            <a:ext cx="372558" cy="353610"/>
            <a:chOff x="5318743" y="2749597"/>
            <a:chExt cx="372558" cy="353610"/>
          </a:xfrm>
        </p:grpSpPr>
        <p:sp>
          <p:nvSpPr>
            <p:cNvPr id="22" name="Google Shape;2553;p49">
              <a:extLst>
                <a:ext uri="{FF2B5EF4-FFF2-40B4-BE49-F238E27FC236}">
                  <a16:creationId xmlns:a16="http://schemas.microsoft.com/office/drawing/2014/main" id="{EBA34F11-979B-5CC8-0BC8-304D56470A20}"/>
                </a:ext>
              </a:extLst>
            </p:cNvPr>
            <p:cNvSpPr/>
            <p:nvPr/>
          </p:nvSpPr>
          <p:spPr>
            <a:xfrm>
              <a:off x="5343105" y="2755166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4;p49">
              <a:extLst>
                <a:ext uri="{FF2B5EF4-FFF2-40B4-BE49-F238E27FC236}">
                  <a16:creationId xmlns:a16="http://schemas.microsoft.com/office/drawing/2014/main" id="{C9EF254D-841A-2DAA-15AB-2FE2FA2DEFAE}"/>
                </a:ext>
              </a:extLst>
            </p:cNvPr>
            <p:cNvSpPr/>
            <p:nvPr/>
          </p:nvSpPr>
          <p:spPr>
            <a:xfrm>
              <a:off x="5404556" y="2816617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5;p49">
              <a:extLst>
                <a:ext uri="{FF2B5EF4-FFF2-40B4-BE49-F238E27FC236}">
                  <a16:creationId xmlns:a16="http://schemas.microsoft.com/office/drawing/2014/main" id="{20331D91-ADB6-56B5-3DCC-94D1EE2F7AB2}"/>
                </a:ext>
              </a:extLst>
            </p:cNvPr>
            <p:cNvSpPr/>
            <p:nvPr/>
          </p:nvSpPr>
          <p:spPr>
            <a:xfrm>
              <a:off x="5558951" y="2844441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6;p49">
              <a:extLst>
                <a:ext uri="{FF2B5EF4-FFF2-40B4-BE49-F238E27FC236}">
                  <a16:creationId xmlns:a16="http://schemas.microsoft.com/office/drawing/2014/main" id="{48F7E9BA-2432-644E-A918-A24717B52620}"/>
                </a:ext>
              </a:extLst>
            </p:cNvPr>
            <p:cNvSpPr/>
            <p:nvPr/>
          </p:nvSpPr>
          <p:spPr>
            <a:xfrm>
              <a:off x="5318743" y="2749597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7;p49">
              <a:extLst>
                <a:ext uri="{FF2B5EF4-FFF2-40B4-BE49-F238E27FC236}">
                  <a16:creationId xmlns:a16="http://schemas.microsoft.com/office/drawing/2014/main" id="{C2498764-01C1-51B7-C375-D191D5A03C2A}"/>
                </a:ext>
              </a:extLst>
            </p:cNvPr>
            <p:cNvSpPr/>
            <p:nvPr/>
          </p:nvSpPr>
          <p:spPr>
            <a:xfrm>
              <a:off x="5411825" y="2823750"/>
              <a:ext cx="205800" cy="205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8;p49">
              <a:extLst>
                <a:ext uri="{FF2B5EF4-FFF2-40B4-BE49-F238E27FC236}">
                  <a16:creationId xmlns:a16="http://schemas.microsoft.com/office/drawing/2014/main" id="{B5AC4551-EBCE-A609-E01C-637307928CD9}"/>
                </a:ext>
              </a:extLst>
            </p:cNvPr>
            <p:cNvSpPr/>
            <p:nvPr/>
          </p:nvSpPr>
          <p:spPr>
            <a:xfrm>
              <a:off x="5404556" y="2816617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9;p49">
              <a:extLst>
                <a:ext uri="{FF2B5EF4-FFF2-40B4-BE49-F238E27FC236}">
                  <a16:creationId xmlns:a16="http://schemas.microsoft.com/office/drawing/2014/main" id="{BBA5C297-83E3-568B-AB49-82228476BA11}"/>
                </a:ext>
              </a:extLst>
            </p:cNvPr>
            <p:cNvSpPr/>
            <p:nvPr/>
          </p:nvSpPr>
          <p:spPr>
            <a:xfrm>
              <a:off x="5451171" y="2868568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0;p49">
              <a:extLst>
                <a:ext uri="{FF2B5EF4-FFF2-40B4-BE49-F238E27FC236}">
                  <a16:creationId xmlns:a16="http://schemas.microsoft.com/office/drawing/2014/main" id="{5E33F765-5048-8AD0-1A2A-7238E7E0A30A}"/>
                </a:ext>
              </a:extLst>
            </p:cNvPr>
            <p:cNvSpPr/>
            <p:nvPr/>
          </p:nvSpPr>
          <p:spPr>
            <a:xfrm>
              <a:off x="5558951" y="2844441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561;p49">
            <a:extLst>
              <a:ext uri="{FF2B5EF4-FFF2-40B4-BE49-F238E27FC236}">
                <a16:creationId xmlns:a16="http://schemas.microsoft.com/office/drawing/2014/main" id="{A17A8D56-32F5-91BF-A24A-C2B79CAFD0D9}"/>
              </a:ext>
            </a:extLst>
          </p:cNvPr>
          <p:cNvGrpSpPr/>
          <p:nvPr/>
        </p:nvGrpSpPr>
        <p:grpSpPr>
          <a:xfrm>
            <a:off x="2161574" y="2478815"/>
            <a:ext cx="372480" cy="353610"/>
            <a:chOff x="4785230" y="2736047"/>
            <a:chExt cx="372480" cy="353610"/>
          </a:xfrm>
        </p:grpSpPr>
        <p:sp>
          <p:nvSpPr>
            <p:cNvPr id="31" name="Google Shape;2562;p49">
              <a:extLst>
                <a:ext uri="{FF2B5EF4-FFF2-40B4-BE49-F238E27FC236}">
                  <a16:creationId xmlns:a16="http://schemas.microsoft.com/office/drawing/2014/main" id="{BCB503EA-1D16-0A9B-174A-37E2C5A8E125}"/>
                </a:ext>
              </a:extLst>
            </p:cNvPr>
            <p:cNvSpPr/>
            <p:nvPr/>
          </p:nvSpPr>
          <p:spPr>
            <a:xfrm>
              <a:off x="4809513" y="2741616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63;p49">
              <a:extLst>
                <a:ext uri="{FF2B5EF4-FFF2-40B4-BE49-F238E27FC236}">
                  <a16:creationId xmlns:a16="http://schemas.microsoft.com/office/drawing/2014/main" id="{3B49E16E-904D-2107-947D-3FDEC66DE0FD}"/>
                </a:ext>
              </a:extLst>
            </p:cNvPr>
            <p:cNvSpPr/>
            <p:nvPr/>
          </p:nvSpPr>
          <p:spPr>
            <a:xfrm>
              <a:off x="4891006" y="2882738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64;p49">
              <a:extLst>
                <a:ext uri="{FF2B5EF4-FFF2-40B4-BE49-F238E27FC236}">
                  <a16:creationId xmlns:a16="http://schemas.microsoft.com/office/drawing/2014/main" id="{E8B88138-1057-D833-162C-A2038CFBF97D}"/>
                </a:ext>
              </a:extLst>
            </p:cNvPr>
            <p:cNvSpPr/>
            <p:nvPr/>
          </p:nvSpPr>
          <p:spPr>
            <a:xfrm>
              <a:off x="4875988" y="2815639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5;p49">
              <a:extLst>
                <a:ext uri="{FF2B5EF4-FFF2-40B4-BE49-F238E27FC236}">
                  <a16:creationId xmlns:a16="http://schemas.microsoft.com/office/drawing/2014/main" id="{C8B88752-4160-C166-BA37-91A76076A74F}"/>
                </a:ext>
              </a:extLst>
            </p:cNvPr>
            <p:cNvSpPr/>
            <p:nvPr/>
          </p:nvSpPr>
          <p:spPr>
            <a:xfrm>
              <a:off x="4965470" y="2882633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6;p49">
              <a:extLst>
                <a:ext uri="{FF2B5EF4-FFF2-40B4-BE49-F238E27FC236}">
                  <a16:creationId xmlns:a16="http://schemas.microsoft.com/office/drawing/2014/main" id="{BCDF0033-CD38-6482-FAD6-AE4D4FF24D94}"/>
                </a:ext>
              </a:extLst>
            </p:cNvPr>
            <p:cNvSpPr/>
            <p:nvPr/>
          </p:nvSpPr>
          <p:spPr>
            <a:xfrm>
              <a:off x="4785230" y="2736047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7;p49">
              <a:extLst>
                <a:ext uri="{FF2B5EF4-FFF2-40B4-BE49-F238E27FC236}">
                  <a16:creationId xmlns:a16="http://schemas.microsoft.com/office/drawing/2014/main" id="{127674AF-9F07-7C21-05BA-368DCF437355}"/>
                </a:ext>
              </a:extLst>
            </p:cNvPr>
            <p:cNvSpPr/>
            <p:nvPr/>
          </p:nvSpPr>
          <p:spPr>
            <a:xfrm>
              <a:off x="4885774" y="2877506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8;p49">
              <a:extLst>
                <a:ext uri="{FF2B5EF4-FFF2-40B4-BE49-F238E27FC236}">
                  <a16:creationId xmlns:a16="http://schemas.microsoft.com/office/drawing/2014/main" id="{09F739CA-6396-42D2-E4A6-DD752B17A77D}"/>
                </a:ext>
              </a:extLst>
            </p:cNvPr>
            <p:cNvSpPr/>
            <p:nvPr/>
          </p:nvSpPr>
          <p:spPr>
            <a:xfrm>
              <a:off x="4868934" y="2810485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69;p49">
              <a:extLst>
                <a:ext uri="{FF2B5EF4-FFF2-40B4-BE49-F238E27FC236}">
                  <a16:creationId xmlns:a16="http://schemas.microsoft.com/office/drawing/2014/main" id="{EB838C72-A433-2E25-1C78-D16C40F49346}"/>
                </a:ext>
              </a:extLst>
            </p:cNvPr>
            <p:cNvSpPr/>
            <p:nvPr/>
          </p:nvSpPr>
          <p:spPr>
            <a:xfrm>
              <a:off x="4960239" y="2877506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2545;p49">
            <a:extLst>
              <a:ext uri="{FF2B5EF4-FFF2-40B4-BE49-F238E27FC236}">
                <a16:creationId xmlns:a16="http://schemas.microsoft.com/office/drawing/2014/main" id="{3841F1DA-3803-19A8-0290-EAC688CE066E}"/>
              </a:ext>
            </a:extLst>
          </p:cNvPr>
          <p:cNvSpPr txBox="1">
            <a:spLocks/>
          </p:cNvSpPr>
          <p:nvPr/>
        </p:nvSpPr>
        <p:spPr>
          <a:xfrm>
            <a:off x="2070800" y="2879014"/>
            <a:ext cx="37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gblanco280205@gmail.com</a:t>
            </a:r>
          </a:p>
          <a:p>
            <a:pPr marL="0" indent="0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+51 978215979 gabriel</a:t>
            </a:r>
          </a:p>
          <a:p>
            <a:pPr marL="0" indent="0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@</a:t>
            </a:r>
          </a:p>
        </p:txBody>
      </p:sp>
      <p:grpSp>
        <p:nvGrpSpPr>
          <p:cNvPr id="62" name="Google Shape;2552;p49">
            <a:extLst>
              <a:ext uri="{FF2B5EF4-FFF2-40B4-BE49-F238E27FC236}">
                <a16:creationId xmlns:a16="http://schemas.microsoft.com/office/drawing/2014/main" id="{B892F51C-8DFD-7C40-A987-1B1113F8025A}"/>
              </a:ext>
            </a:extLst>
          </p:cNvPr>
          <p:cNvGrpSpPr/>
          <p:nvPr/>
        </p:nvGrpSpPr>
        <p:grpSpPr>
          <a:xfrm>
            <a:off x="2658881" y="3572565"/>
            <a:ext cx="372558" cy="353610"/>
            <a:chOff x="5318743" y="2749597"/>
            <a:chExt cx="372558" cy="353610"/>
          </a:xfrm>
        </p:grpSpPr>
        <p:sp>
          <p:nvSpPr>
            <p:cNvPr id="63" name="Google Shape;2553;p49">
              <a:extLst>
                <a:ext uri="{FF2B5EF4-FFF2-40B4-BE49-F238E27FC236}">
                  <a16:creationId xmlns:a16="http://schemas.microsoft.com/office/drawing/2014/main" id="{EEAF7523-8FCD-44F3-A22C-345CC5E8277D}"/>
                </a:ext>
              </a:extLst>
            </p:cNvPr>
            <p:cNvSpPr/>
            <p:nvPr/>
          </p:nvSpPr>
          <p:spPr>
            <a:xfrm>
              <a:off x="5343105" y="2755166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54;p49">
              <a:extLst>
                <a:ext uri="{FF2B5EF4-FFF2-40B4-BE49-F238E27FC236}">
                  <a16:creationId xmlns:a16="http://schemas.microsoft.com/office/drawing/2014/main" id="{BC6AFD70-1A6F-CD59-ED8A-C72E7AD54146}"/>
                </a:ext>
              </a:extLst>
            </p:cNvPr>
            <p:cNvSpPr/>
            <p:nvPr/>
          </p:nvSpPr>
          <p:spPr>
            <a:xfrm>
              <a:off x="5404556" y="2816617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55;p49">
              <a:extLst>
                <a:ext uri="{FF2B5EF4-FFF2-40B4-BE49-F238E27FC236}">
                  <a16:creationId xmlns:a16="http://schemas.microsoft.com/office/drawing/2014/main" id="{18F1C3A1-6B8A-A2B2-C206-11AD3FB46B1C}"/>
                </a:ext>
              </a:extLst>
            </p:cNvPr>
            <p:cNvSpPr/>
            <p:nvPr/>
          </p:nvSpPr>
          <p:spPr>
            <a:xfrm>
              <a:off x="5558951" y="2844441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56;p49">
              <a:extLst>
                <a:ext uri="{FF2B5EF4-FFF2-40B4-BE49-F238E27FC236}">
                  <a16:creationId xmlns:a16="http://schemas.microsoft.com/office/drawing/2014/main" id="{A714C532-0A2F-3E19-F69B-011AB22A6034}"/>
                </a:ext>
              </a:extLst>
            </p:cNvPr>
            <p:cNvSpPr/>
            <p:nvPr/>
          </p:nvSpPr>
          <p:spPr>
            <a:xfrm>
              <a:off x="5318743" y="2749597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7;p49">
              <a:extLst>
                <a:ext uri="{FF2B5EF4-FFF2-40B4-BE49-F238E27FC236}">
                  <a16:creationId xmlns:a16="http://schemas.microsoft.com/office/drawing/2014/main" id="{1185F190-729D-28E4-C835-21905FB90CB0}"/>
                </a:ext>
              </a:extLst>
            </p:cNvPr>
            <p:cNvSpPr/>
            <p:nvPr/>
          </p:nvSpPr>
          <p:spPr>
            <a:xfrm>
              <a:off x="5411825" y="2823750"/>
              <a:ext cx="205800" cy="205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58;p49">
              <a:extLst>
                <a:ext uri="{FF2B5EF4-FFF2-40B4-BE49-F238E27FC236}">
                  <a16:creationId xmlns:a16="http://schemas.microsoft.com/office/drawing/2014/main" id="{DFFF9E3D-5840-4FE2-EC64-C1687755A9F3}"/>
                </a:ext>
              </a:extLst>
            </p:cNvPr>
            <p:cNvSpPr/>
            <p:nvPr/>
          </p:nvSpPr>
          <p:spPr>
            <a:xfrm>
              <a:off x="5404556" y="2816617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9;p49">
              <a:extLst>
                <a:ext uri="{FF2B5EF4-FFF2-40B4-BE49-F238E27FC236}">
                  <a16:creationId xmlns:a16="http://schemas.microsoft.com/office/drawing/2014/main" id="{1EFBDA14-EBAF-62D4-FD28-B55A9B4D231C}"/>
                </a:ext>
              </a:extLst>
            </p:cNvPr>
            <p:cNvSpPr/>
            <p:nvPr/>
          </p:nvSpPr>
          <p:spPr>
            <a:xfrm>
              <a:off x="5451171" y="2868568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0;p49">
              <a:extLst>
                <a:ext uri="{FF2B5EF4-FFF2-40B4-BE49-F238E27FC236}">
                  <a16:creationId xmlns:a16="http://schemas.microsoft.com/office/drawing/2014/main" id="{D03B8BD2-0F26-25F0-5E3A-88DD380BFDF3}"/>
                </a:ext>
              </a:extLst>
            </p:cNvPr>
            <p:cNvSpPr/>
            <p:nvPr/>
          </p:nvSpPr>
          <p:spPr>
            <a:xfrm>
              <a:off x="5558951" y="2844441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2561;p49">
            <a:extLst>
              <a:ext uri="{FF2B5EF4-FFF2-40B4-BE49-F238E27FC236}">
                <a16:creationId xmlns:a16="http://schemas.microsoft.com/office/drawing/2014/main" id="{39C70069-246E-B70B-71D8-11C1E73DD346}"/>
              </a:ext>
            </a:extLst>
          </p:cNvPr>
          <p:cNvGrpSpPr/>
          <p:nvPr/>
        </p:nvGrpSpPr>
        <p:grpSpPr>
          <a:xfrm>
            <a:off x="2143039" y="3579915"/>
            <a:ext cx="372480" cy="353610"/>
            <a:chOff x="4785230" y="2736047"/>
            <a:chExt cx="372480" cy="353610"/>
          </a:xfrm>
        </p:grpSpPr>
        <p:sp>
          <p:nvSpPr>
            <p:cNvPr id="72" name="Google Shape;2562;p49">
              <a:extLst>
                <a:ext uri="{FF2B5EF4-FFF2-40B4-BE49-F238E27FC236}">
                  <a16:creationId xmlns:a16="http://schemas.microsoft.com/office/drawing/2014/main" id="{8A0BCEBD-37CE-8FB2-AAA3-99C43B701E28}"/>
                </a:ext>
              </a:extLst>
            </p:cNvPr>
            <p:cNvSpPr/>
            <p:nvPr/>
          </p:nvSpPr>
          <p:spPr>
            <a:xfrm>
              <a:off x="4809513" y="2741616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63;p49">
              <a:extLst>
                <a:ext uri="{FF2B5EF4-FFF2-40B4-BE49-F238E27FC236}">
                  <a16:creationId xmlns:a16="http://schemas.microsoft.com/office/drawing/2014/main" id="{A5F634FE-1AE4-1755-7B56-CE3EC21F48BC}"/>
                </a:ext>
              </a:extLst>
            </p:cNvPr>
            <p:cNvSpPr/>
            <p:nvPr/>
          </p:nvSpPr>
          <p:spPr>
            <a:xfrm>
              <a:off x="4891006" y="2882738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64;p49">
              <a:extLst>
                <a:ext uri="{FF2B5EF4-FFF2-40B4-BE49-F238E27FC236}">
                  <a16:creationId xmlns:a16="http://schemas.microsoft.com/office/drawing/2014/main" id="{E8269D7A-CD0E-F766-C7F2-8C7104EC0E7C}"/>
                </a:ext>
              </a:extLst>
            </p:cNvPr>
            <p:cNvSpPr/>
            <p:nvPr/>
          </p:nvSpPr>
          <p:spPr>
            <a:xfrm>
              <a:off x="4875988" y="2815639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65;p49">
              <a:extLst>
                <a:ext uri="{FF2B5EF4-FFF2-40B4-BE49-F238E27FC236}">
                  <a16:creationId xmlns:a16="http://schemas.microsoft.com/office/drawing/2014/main" id="{EE30E560-F9F4-A6E3-975D-3DD6600C5187}"/>
                </a:ext>
              </a:extLst>
            </p:cNvPr>
            <p:cNvSpPr/>
            <p:nvPr/>
          </p:nvSpPr>
          <p:spPr>
            <a:xfrm>
              <a:off x="4965470" y="2882633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66;p49">
              <a:extLst>
                <a:ext uri="{FF2B5EF4-FFF2-40B4-BE49-F238E27FC236}">
                  <a16:creationId xmlns:a16="http://schemas.microsoft.com/office/drawing/2014/main" id="{1159A4D5-46CC-6EF0-1E61-AA8526B9FE9D}"/>
                </a:ext>
              </a:extLst>
            </p:cNvPr>
            <p:cNvSpPr/>
            <p:nvPr/>
          </p:nvSpPr>
          <p:spPr>
            <a:xfrm>
              <a:off x="4785230" y="2736047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67;p49">
              <a:extLst>
                <a:ext uri="{FF2B5EF4-FFF2-40B4-BE49-F238E27FC236}">
                  <a16:creationId xmlns:a16="http://schemas.microsoft.com/office/drawing/2014/main" id="{5875C3AD-6796-2374-BE11-3BA756A78952}"/>
                </a:ext>
              </a:extLst>
            </p:cNvPr>
            <p:cNvSpPr/>
            <p:nvPr/>
          </p:nvSpPr>
          <p:spPr>
            <a:xfrm>
              <a:off x="4885774" y="2877506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68;p49">
              <a:extLst>
                <a:ext uri="{FF2B5EF4-FFF2-40B4-BE49-F238E27FC236}">
                  <a16:creationId xmlns:a16="http://schemas.microsoft.com/office/drawing/2014/main" id="{D7245F3B-DAC8-D7D4-0CE9-5A7A841ACE84}"/>
                </a:ext>
              </a:extLst>
            </p:cNvPr>
            <p:cNvSpPr/>
            <p:nvPr/>
          </p:nvSpPr>
          <p:spPr>
            <a:xfrm>
              <a:off x="4868934" y="2810485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69;p49">
              <a:extLst>
                <a:ext uri="{FF2B5EF4-FFF2-40B4-BE49-F238E27FC236}">
                  <a16:creationId xmlns:a16="http://schemas.microsoft.com/office/drawing/2014/main" id="{B9BF1710-D48A-AC1D-5CCA-0E61538D01BD}"/>
                </a:ext>
              </a:extLst>
            </p:cNvPr>
            <p:cNvSpPr/>
            <p:nvPr/>
          </p:nvSpPr>
          <p:spPr>
            <a:xfrm>
              <a:off x="4960239" y="2877506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552;p49">
            <a:extLst>
              <a:ext uri="{FF2B5EF4-FFF2-40B4-BE49-F238E27FC236}">
                <a16:creationId xmlns:a16="http://schemas.microsoft.com/office/drawing/2014/main" id="{03B98119-4194-AD51-4197-A7E80AA373CD}"/>
              </a:ext>
            </a:extLst>
          </p:cNvPr>
          <p:cNvGrpSpPr/>
          <p:nvPr/>
        </p:nvGrpSpPr>
        <p:grpSpPr>
          <a:xfrm>
            <a:off x="5191120" y="2687220"/>
            <a:ext cx="372558" cy="353610"/>
            <a:chOff x="5318743" y="2749597"/>
            <a:chExt cx="372558" cy="353610"/>
          </a:xfrm>
        </p:grpSpPr>
        <p:sp>
          <p:nvSpPr>
            <p:cNvPr id="81" name="Google Shape;2553;p49">
              <a:extLst>
                <a:ext uri="{FF2B5EF4-FFF2-40B4-BE49-F238E27FC236}">
                  <a16:creationId xmlns:a16="http://schemas.microsoft.com/office/drawing/2014/main" id="{161F66EB-DA2D-D478-3238-03BCFB8D0B5F}"/>
                </a:ext>
              </a:extLst>
            </p:cNvPr>
            <p:cNvSpPr/>
            <p:nvPr/>
          </p:nvSpPr>
          <p:spPr>
            <a:xfrm>
              <a:off x="5343105" y="2755166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54;p49">
              <a:extLst>
                <a:ext uri="{FF2B5EF4-FFF2-40B4-BE49-F238E27FC236}">
                  <a16:creationId xmlns:a16="http://schemas.microsoft.com/office/drawing/2014/main" id="{D5668F52-1186-C3E2-4A25-A9489754C98D}"/>
                </a:ext>
              </a:extLst>
            </p:cNvPr>
            <p:cNvSpPr/>
            <p:nvPr/>
          </p:nvSpPr>
          <p:spPr>
            <a:xfrm>
              <a:off x="5404556" y="2816617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55;p49">
              <a:extLst>
                <a:ext uri="{FF2B5EF4-FFF2-40B4-BE49-F238E27FC236}">
                  <a16:creationId xmlns:a16="http://schemas.microsoft.com/office/drawing/2014/main" id="{9705142D-B142-0564-7D87-2E9D6858DFA7}"/>
                </a:ext>
              </a:extLst>
            </p:cNvPr>
            <p:cNvSpPr/>
            <p:nvPr/>
          </p:nvSpPr>
          <p:spPr>
            <a:xfrm>
              <a:off x="5558951" y="2844441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56;p49">
              <a:extLst>
                <a:ext uri="{FF2B5EF4-FFF2-40B4-BE49-F238E27FC236}">
                  <a16:creationId xmlns:a16="http://schemas.microsoft.com/office/drawing/2014/main" id="{DA40EFB6-4C7F-E325-093D-1D2F660478BA}"/>
                </a:ext>
              </a:extLst>
            </p:cNvPr>
            <p:cNvSpPr/>
            <p:nvPr/>
          </p:nvSpPr>
          <p:spPr>
            <a:xfrm>
              <a:off x="5318743" y="2749597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57;p49">
              <a:extLst>
                <a:ext uri="{FF2B5EF4-FFF2-40B4-BE49-F238E27FC236}">
                  <a16:creationId xmlns:a16="http://schemas.microsoft.com/office/drawing/2014/main" id="{4F3BCF19-1296-8271-4BD9-D8948453ACF1}"/>
                </a:ext>
              </a:extLst>
            </p:cNvPr>
            <p:cNvSpPr/>
            <p:nvPr/>
          </p:nvSpPr>
          <p:spPr>
            <a:xfrm>
              <a:off x="5411825" y="2823750"/>
              <a:ext cx="205800" cy="205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58;p49">
              <a:extLst>
                <a:ext uri="{FF2B5EF4-FFF2-40B4-BE49-F238E27FC236}">
                  <a16:creationId xmlns:a16="http://schemas.microsoft.com/office/drawing/2014/main" id="{22441400-08A7-72DD-8BD3-1D3545EEA9A6}"/>
                </a:ext>
              </a:extLst>
            </p:cNvPr>
            <p:cNvSpPr/>
            <p:nvPr/>
          </p:nvSpPr>
          <p:spPr>
            <a:xfrm>
              <a:off x="5404556" y="2816617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59;p49">
              <a:extLst>
                <a:ext uri="{FF2B5EF4-FFF2-40B4-BE49-F238E27FC236}">
                  <a16:creationId xmlns:a16="http://schemas.microsoft.com/office/drawing/2014/main" id="{A1352F03-9914-3ACA-59A2-1D923FC852DC}"/>
                </a:ext>
              </a:extLst>
            </p:cNvPr>
            <p:cNvSpPr/>
            <p:nvPr/>
          </p:nvSpPr>
          <p:spPr>
            <a:xfrm>
              <a:off x="5451171" y="2868568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60;p49">
              <a:extLst>
                <a:ext uri="{FF2B5EF4-FFF2-40B4-BE49-F238E27FC236}">
                  <a16:creationId xmlns:a16="http://schemas.microsoft.com/office/drawing/2014/main" id="{9DE8DFD2-0AD8-7935-9CCF-18410574BF40}"/>
                </a:ext>
              </a:extLst>
            </p:cNvPr>
            <p:cNvSpPr/>
            <p:nvPr/>
          </p:nvSpPr>
          <p:spPr>
            <a:xfrm>
              <a:off x="5558951" y="2844441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2545;p49">
            <a:extLst>
              <a:ext uri="{FF2B5EF4-FFF2-40B4-BE49-F238E27FC236}">
                <a16:creationId xmlns:a16="http://schemas.microsoft.com/office/drawing/2014/main" id="{E6BFB258-C495-9CE5-7C7A-CE817B0C3216}"/>
              </a:ext>
            </a:extLst>
          </p:cNvPr>
          <p:cNvSpPr txBox="1">
            <a:spLocks/>
          </p:cNvSpPr>
          <p:nvPr/>
        </p:nvSpPr>
        <p:spPr>
          <a:xfrm>
            <a:off x="5535899" y="2530249"/>
            <a:ext cx="37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>
              <a:buFont typeface="Fira Code"/>
              <a:buNone/>
            </a:pPr>
            <a:r>
              <a:rPr lang="es-PE" dirty="0">
                <a:solidFill>
                  <a:schemeClr val="accent3"/>
                </a:solidFill>
              </a:rPr>
              <a:t>@csh.utec</a:t>
            </a:r>
          </a:p>
        </p:txBody>
      </p:sp>
    </p:spTree>
    <p:extLst>
      <p:ext uri="{BB962C8B-B14F-4D97-AF65-F5344CB8AC3E}">
        <p14:creationId xmlns:p14="http://schemas.microsoft.com/office/powerpoint/2010/main" val="306911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F7845FBF-CA4E-E31A-95F3-9551D12F8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>
            <a:extLst>
              <a:ext uri="{FF2B5EF4-FFF2-40B4-BE49-F238E27FC236}">
                <a16:creationId xmlns:a16="http://schemas.microsoft.com/office/drawing/2014/main" id="{6EC7F2E3-6776-DF83-6F4D-5E67BE3AC0C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240149" y="1330295"/>
            <a:ext cx="6271744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200" dirty="0"/>
              <a:t>&lt; </a:t>
            </a:r>
            <a:r>
              <a:rPr lang="es-PE" sz="1200" b="1" dirty="0"/>
              <a:t>El </a:t>
            </a:r>
            <a:r>
              <a:rPr lang="es-PE" sz="1200" b="1" i="1" dirty="0"/>
              <a:t>prompt</a:t>
            </a:r>
            <a:r>
              <a:rPr lang="es-PE" sz="1200" b="1" dirty="0"/>
              <a:t> de la terminal </a:t>
            </a:r>
            <a:r>
              <a:rPr lang="es-PE" sz="1200" dirty="0"/>
              <a:t>indica que el sistema está listo para recibir comandos y muestra datos como el usuario, la máquina, el directorio actual (~) y los permisos ($ para usuario normal y # para administrador), ayudándote a saber dónde estás y qué privilegios tienes.</a:t>
            </a:r>
          </a:p>
          <a:p>
            <a:pPr marL="0" lvl="0" indent="0"/>
            <a:r>
              <a:rPr lang="en" dirty="0"/>
              <a:t>&gt;</a:t>
            </a:r>
            <a:endParaRPr dirty="0"/>
          </a:p>
        </p:txBody>
      </p:sp>
      <p:sp>
        <p:nvSpPr>
          <p:cNvPr id="513" name="Google Shape;513;p31">
            <a:extLst>
              <a:ext uri="{FF2B5EF4-FFF2-40B4-BE49-F238E27FC236}">
                <a16:creationId xmlns:a16="http://schemas.microsoft.com/office/drawing/2014/main" id="{CD4DBE47-BBCB-F77B-48DC-6063DEAA1A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40149" y="3143327"/>
            <a:ext cx="5989449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b="1" dirty="0"/>
              <a:t>Un comando en la terminal</a:t>
            </a:r>
            <a:r>
              <a:rPr lang="es-PE" dirty="0"/>
              <a:t> es una instrucción escrita por el usuario para indicarle al sistema operativo que realice una acción específica, como crear archivos, ejecutar programas o mostrar información. 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514" name="Google Shape;514;p31">
            <a:extLst>
              <a:ext uri="{FF2B5EF4-FFF2-40B4-BE49-F238E27FC236}">
                <a16:creationId xmlns:a16="http://schemas.microsoft.com/office/drawing/2014/main" id="{FBB050D3-575F-F1A0-CAB3-C2929DE3F40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43249" y="2612625"/>
            <a:ext cx="5601209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 &lt;¿</a:t>
            </a:r>
            <a:r>
              <a:rPr lang="es-PE" dirty="0">
                <a:solidFill>
                  <a:schemeClr val="accent2"/>
                </a:solidFill>
              </a:rPr>
              <a:t>Qué es un CMD? </a:t>
            </a:r>
            <a:r>
              <a:rPr lang="en" dirty="0">
                <a:solidFill>
                  <a:schemeClr val="accent2"/>
                </a:solidFill>
              </a:rPr>
              <a:t>/2&gt;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15" name="Google Shape;515;p31">
            <a:extLst>
              <a:ext uri="{FF2B5EF4-FFF2-40B4-BE49-F238E27FC236}">
                <a16:creationId xmlns:a16="http://schemas.microsoft.com/office/drawing/2014/main" id="{F25B61EA-122F-F227-0E2D-53455BEFA1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249" y="621240"/>
            <a:ext cx="6141261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&lt;</a:t>
            </a:r>
            <a:r>
              <a:rPr lang="es-PE" dirty="0"/>
              <a:t>¿Qué es un PROMPT? /1</a:t>
            </a:r>
            <a:r>
              <a:rPr lang="en" dirty="0"/>
              <a:t>&gt; </a:t>
            </a:r>
            <a:r>
              <a:rPr lang="en" dirty="0">
                <a:solidFill>
                  <a:schemeClr val="accent6"/>
                </a:solidFill>
              </a:rPr>
              <a:t>{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516" name="Google Shape;516;p31">
            <a:extLst>
              <a:ext uri="{FF2B5EF4-FFF2-40B4-BE49-F238E27FC236}">
                <a16:creationId xmlns:a16="http://schemas.microsoft.com/office/drawing/2014/main" id="{DC0E0B53-1315-F6A0-CA35-4700ADDC0D93}"/>
              </a:ext>
            </a:extLst>
          </p:cNvPr>
          <p:cNvGrpSpPr/>
          <p:nvPr/>
        </p:nvGrpSpPr>
        <p:grpSpPr>
          <a:xfrm>
            <a:off x="1707884" y="1417701"/>
            <a:ext cx="320076" cy="320076"/>
            <a:chOff x="1562938" y="4248450"/>
            <a:chExt cx="475950" cy="475950"/>
          </a:xfrm>
        </p:grpSpPr>
        <p:sp>
          <p:nvSpPr>
            <p:cNvPr id="517" name="Google Shape;517;p31">
              <a:extLst>
                <a:ext uri="{FF2B5EF4-FFF2-40B4-BE49-F238E27FC236}">
                  <a16:creationId xmlns:a16="http://schemas.microsoft.com/office/drawing/2014/main" id="{33F2768B-8FE6-22FE-9E2F-6D9A86B0EB38}"/>
                </a:ext>
              </a:extLst>
            </p:cNvPr>
            <p:cNvSpPr/>
            <p:nvPr/>
          </p:nvSpPr>
          <p:spPr>
            <a:xfrm>
              <a:off x="1571938" y="4257450"/>
              <a:ext cx="457475" cy="290150"/>
            </a:xfrm>
            <a:custGeom>
              <a:avLst/>
              <a:gdLst/>
              <a:ahLst/>
              <a:cxnLst/>
              <a:rect l="l" t="t" r="r" b="b"/>
              <a:pathLst>
                <a:path w="18299" h="11606" extrusionOk="0">
                  <a:moveTo>
                    <a:pt x="740" y="1"/>
                  </a:moveTo>
                  <a:cubicBezTo>
                    <a:pt x="342" y="1"/>
                    <a:pt x="1" y="342"/>
                    <a:pt x="1" y="740"/>
                  </a:cubicBezTo>
                  <a:lnTo>
                    <a:pt x="1" y="11605"/>
                  </a:lnTo>
                  <a:lnTo>
                    <a:pt x="18299" y="11605"/>
                  </a:lnTo>
                  <a:lnTo>
                    <a:pt x="18299" y="740"/>
                  </a:lnTo>
                  <a:cubicBezTo>
                    <a:pt x="18299" y="342"/>
                    <a:pt x="17976" y="1"/>
                    <a:pt x="17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>
              <a:extLst>
                <a:ext uri="{FF2B5EF4-FFF2-40B4-BE49-F238E27FC236}">
                  <a16:creationId xmlns:a16="http://schemas.microsoft.com/office/drawing/2014/main" id="{284EE42F-9CF8-7A37-F5C9-FE3846376C56}"/>
                </a:ext>
              </a:extLst>
            </p:cNvPr>
            <p:cNvSpPr/>
            <p:nvPr/>
          </p:nvSpPr>
          <p:spPr>
            <a:xfrm>
              <a:off x="1611763" y="4294900"/>
              <a:ext cx="377825" cy="252700"/>
            </a:xfrm>
            <a:custGeom>
              <a:avLst/>
              <a:gdLst/>
              <a:ahLst/>
              <a:cxnLst/>
              <a:rect l="l" t="t" r="r" b="b"/>
              <a:pathLst>
                <a:path w="15113" h="10108" extrusionOk="0">
                  <a:moveTo>
                    <a:pt x="1" y="1"/>
                  </a:moveTo>
                  <a:lnTo>
                    <a:pt x="1" y="10107"/>
                  </a:lnTo>
                  <a:lnTo>
                    <a:pt x="15113" y="10107"/>
                  </a:lnTo>
                  <a:lnTo>
                    <a:pt x="15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>
              <a:extLst>
                <a:ext uri="{FF2B5EF4-FFF2-40B4-BE49-F238E27FC236}">
                  <a16:creationId xmlns:a16="http://schemas.microsoft.com/office/drawing/2014/main" id="{3E65CEC4-9B95-B6B0-E590-0CAC335C6D61}"/>
                </a:ext>
              </a:extLst>
            </p:cNvPr>
            <p:cNvSpPr/>
            <p:nvPr/>
          </p:nvSpPr>
          <p:spPr>
            <a:xfrm>
              <a:off x="1875338" y="4356050"/>
              <a:ext cx="73975" cy="92950"/>
            </a:xfrm>
            <a:custGeom>
              <a:avLst/>
              <a:gdLst/>
              <a:ahLst/>
              <a:cxnLst/>
              <a:rect l="l" t="t" r="r" b="b"/>
              <a:pathLst>
                <a:path w="2959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58" y="371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>
              <a:extLst>
                <a:ext uri="{FF2B5EF4-FFF2-40B4-BE49-F238E27FC236}">
                  <a16:creationId xmlns:a16="http://schemas.microsoft.com/office/drawing/2014/main" id="{4AB5EF0B-FA34-CC30-7D57-7B6319F9CDED}"/>
                </a:ext>
              </a:extLst>
            </p:cNvPr>
            <p:cNvSpPr/>
            <p:nvPr/>
          </p:nvSpPr>
          <p:spPr>
            <a:xfrm>
              <a:off x="1571938" y="4547575"/>
              <a:ext cx="457475" cy="167350"/>
            </a:xfrm>
            <a:custGeom>
              <a:avLst/>
              <a:gdLst/>
              <a:ahLst/>
              <a:cxnLst/>
              <a:rect l="l" t="t" r="r" b="b"/>
              <a:pathLst>
                <a:path w="18299" h="6694" extrusionOk="0">
                  <a:moveTo>
                    <a:pt x="1" y="0"/>
                  </a:moveTo>
                  <a:lnTo>
                    <a:pt x="1" y="2238"/>
                  </a:lnTo>
                  <a:cubicBezTo>
                    <a:pt x="1" y="2636"/>
                    <a:pt x="342" y="2977"/>
                    <a:pt x="740" y="2977"/>
                  </a:cubicBezTo>
                  <a:lnTo>
                    <a:pt x="7661" y="2977"/>
                  </a:lnTo>
                  <a:lnTo>
                    <a:pt x="7661" y="3717"/>
                  </a:lnTo>
                  <a:cubicBezTo>
                    <a:pt x="7661" y="4551"/>
                    <a:pt x="6998" y="5215"/>
                    <a:pt x="6182" y="5215"/>
                  </a:cubicBezTo>
                  <a:cubicBezTo>
                    <a:pt x="5348" y="5215"/>
                    <a:pt x="4684" y="5878"/>
                    <a:pt x="4684" y="6694"/>
                  </a:cubicBezTo>
                  <a:lnTo>
                    <a:pt x="13615" y="6694"/>
                  </a:lnTo>
                  <a:cubicBezTo>
                    <a:pt x="13615" y="5878"/>
                    <a:pt x="12952" y="5215"/>
                    <a:pt x="12136" y="5215"/>
                  </a:cubicBezTo>
                  <a:cubicBezTo>
                    <a:pt x="11302" y="5215"/>
                    <a:pt x="10638" y="4551"/>
                    <a:pt x="10638" y="3717"/>
                  </a:cubicBezTo>
                  <a:lnTo>
                    <a:pt x="10638" y="2977"/>
                  </a:lnTo>
                  <a:lnTo>
                    <a:pt x="17559" y="2977"/>
                  </a:lnTo>
                  <a:cubicBezTo>
                    <a:pt x="17976" y="2977"/>
                    <a:pt x="18299" y="2636"/>
                    <a:pt x="18299" y="2238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>
              <a:extLst>
                <a:ext uri="{FF2B5EF4-FFF2-40B4-BE49-F238E27FC236}">
                  <a16:creationId xmlns:a16="http://schemas.microsoft.com/office/drawing/2014/main" id="{4A5C47DF-7890-3C81-056D-8C67E67F9387}"/>
                </a:ext>
              </a:extLst>
            </p:cNvPr>
            <p:cNvSpPr/>
            <p:nvPr/>
          </p:nvSpPr>
          <p:spPr>
            <a:xfrm>
              <a:off x="17634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>
              <a:extLst>
                <a:ext uri="{FF2B5EF4-FFF2-40B4-BE49-F238E27FC236}">
                  <a16:creationId xmlns:a16="http://schemas.microsoft.com/office/drawing/2014/main" id="{D1E9F7B0-3127-E8FC-9621-CE888B44AB8C}"/>
                </a:ext>
              </a:extLst>
            </p:cNvPr>
            <p:cNvSpPr/>
            <p:nvPr/>
          </p:nvSpPr>
          <p:spPr>
            <a:xfrm>
              <a:off x="1652063" y="4356050"/>
              <a:ext cx="74450" cy="92950"/>
            </a:xfrm>
            <a:custGeom>
              <a:avLst/>
              <a:gdLst/>
              <a:ahLst/>
              <a:cxnLst/>
              <a:rect l="l" t="t" r="r" b="b"/>
              <a:pathLst>
                <a:path w="2978" h="3718" extrusionOk="0">
                  <a:moveTo>
                    <a:pt x="0" y="1"/>
                  </a:moveTo>
                  <a:lnTo>
                    <a:pt x="0" y="3717"/>
                  </a:lnTo>
                  <a:lnTo>
                    <a:pt x="2977" y="371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>
              <a:extLst>
                <a:ext uri="{FF2B5EF4-FFF2-40B4-BE49-F238E27FC236}">
                  <a16:creationId xmlns:a16="http://schemas.microsoft.com/office/drawing/2014/main" id="{0422F79D-3E0E-25A0-A750-30FD215C024D}"/>
                </a:ext>
              </a:extLst>
            </p:cNvPr>
            <p:cNvSpPr/>
            <p:nvPr/>
          </p:nvSpPr>
          <p:spPr>
            <a:xfrm>
              <a:off x="1828413" y="4575450"/>
              <a:ext cx="21825" cy="18600"/>
            </a:xfrm>
            <a:custGeom>
              <a:avLst/>
              <a:gdLst/>
              <a:ahLst/>
              <a:cxnLst/>
              <a:rect l="l" t="t" r="r" b="b"/>
              <a:pathLst>
                <a:path w="873" h="744" extrusionOk="0">
                  <a:moveTo>
                    <a:pt x="384" y="0"/>
                  </a:moveTo>
                  <a:cubicBezTo>
                    <a:pt x="198" y="0"/>
                    <a:pt x="19" y="148"/>
                    <a:pt x="19" y="364"/>
                  </a:cubicBezTo>
                  <a:cubicBezTo>
                    <a:pt x="0" y="573"/>
                    <a:pt x="171" y="743"/>
                    <a:pt x="379" y="743"/>
                  </a:cubicBezTo>
                  <a:cubicBezTo>
                    <a:pt x="721" y="743"/>
                    <a:pt x="872" y="345"/>
                    <a:pt x="645" y="118"/>
                  </a:cubicBezTo>
                  <a:cubicBezTo>
                    <a:pt x="570" y="36"/>
                    <a:pt x="476" y="0"/>
                    <a:pt x="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>
              <a:extLst>
                <a:ext uri="{FF2B5EF4-FFF2-40B4-BE49-F238E27FC236}">
                  <a16:creationId xmlns:a16="http://schemas.microsoft.com/office/drawing/2014/main" id="{64D30F20-38E0-76E9-9986-1BD7BB208DBA}"/>
                </a:ext>
              </a:extLst>
            </p:cNvPr>
            <p:cNvSpPr/>
            <p:nvPr/>
          </p:nvSpPr>
          <p:spPr>
            <a:xfrm>
              <a:off x="1562938" y="4248450"/>
              <a:ext cx="475950" cy="475950"/>
            </a:xfrm>
            <a:custGeom>
              <a:avLst/>
              <a:gdLst/>
              <a:ahLst/>
              <a:cxnLst/>
              <a:rect l="l" t="t" r="r" b="b"/>
              <a:pathLst>
                <a:path w="19038" h="19038" extrusionOk="0">
                  <a:moveTo>
                    <a:pt x="16687" y="2219"/>
                  </a:moveTo>
                  <a:lnTo>
                    <a:pt x="16687" y="11605"/>
                  </a:lnTo>
                  <a:lnTo>
                    <a:pt x="2333" y="11605"/>
                  </a:lnTo>
                  <a:lnTo>
                    <a:pt x="2333" y="2219"/>
                  </a:lnTo>
                  <a:close/>
                  <a:moveTo>
                    <a:pt x="17919" y="740"/>
                  </a:moveTo>
                  <a:cubicBezTo>
                    <a:pt x="18128" y="740"/>
                    <a:pt x="18279" y="911"/>
                    <a:pt x="18279" y="1100"/>
                  </a:cubicBezTo>
                  <a:lnTo>
                    <a:pt x="18279" y="11605"/>
                  </a:lnTo>
                  <a:lnTo>
                    <a:pt x="17426" y="11605"/>
                  </a:lnTo>
                  <a:lnTo>
                    <a:pt x="17426" y="1859"/>
                  </a:lnTo>
                  <a:cubicBezTo>
                    <a:pt x="17426" y="1650"/>
                    <a:pt x="17274" y="1480"/>
                    <a:pt x="17066" y="1480"/>
                  </a:cubicBezTo>
                  <a:lnTo>
                    <a:pt x="1954" y="1480"/>
                  </a:lnTo>
                  <a:cubicBezTo>
                    <a:pt x="1764" y="1480"/>
                    <a:pt x="1593" y="1650"/>
                    <a:pt x="1593" y="1859"/>
                  </a:cubicBezTo>
                  <a:lnTo>
                    <a:pt x="1593" y="11605"/>
                  </a:lnTo>
                  <a:lnTo>
                    <a:pt x="740" y="11605"/>
                  </a:lnTo>
                  <a:lnTo>
                    <a:pt x="740" y="1100"/>
                  </a:lnTo>
                  <a:cubicBezTo>
                    <a:pt x="740" y="911"/>
                    <a:pt x="911" y="740"/>
                    <a:pt x="1100" y="740"/>
                  </a:cubicBezTo>
                  <a:close/>
                  <a:moveTo>
                    <a:pt x="18279" y="12344"/>
                  </a:moveTo>
                  <a:lnTo>
                    <a:pt x="18279" y="14184"/>
                  </a:lnTo>
                  <a:cubicBezTo>
                    <a:pt x="18279" y="14392"/>
                    <a:pt x="18128" y="14563"/>
                    <a:pt x="17919" y="14563"/>
                  </a:cubicBezTo>
                  <a:lnTo>
                    <a:pt x="1100" y="14563"/>
                  </a:lnTo>
                  <a:cubicBezTo>
                    <a:pt x="911" y="14563"/>
                    <a:pt x="740" y="14392"/>
                    <a:pt x="740" y="14184"/>
                  </a:cubicBezTo>
                  <a:lnTo>
                    <a:pt x="740" y="12344"/>
                  </a:lnTo>
                  <a:close/>
                  <a:moveTo>
                    <a:pt x="10638" y="15321"/>
                  </a:moveTo>
                  <a:lnTo>
                    <a:pt x="10638" y="15682"/>
                  </a:lnTo>
                  <a:cubicBezTo>
                    <a:pt x="10619" y="16080"/>
                    <a:pt x="10752" y="16478"/>
                    <a:pt x="10998" y="16800"/>
                  </a:cubicBezTo>
                  <a:lnTo>
                    <a:pt x="8021" y="16800"/>
                  </a:lnTo>
                  <a:cubicBezTo>
                    <a:pt x="8268" y="16478"/>
                    <a:pt x="8401" y="16080"/>
                    <a:pt x="8401" y="15682"/>
                  </a:cubicBezTo>
                  <a:lnTo>
                    <a:pt x="8401" y="15321"/>
                  </a:lnTo>
                  <a:close/>
                  <a:moveTo>
                    <a:pt x="12496" y="17540"/>
                  </a:moveTo>
                  <a:cubicBezTo>
                    <a:pt x="12951" y="17540"/>
                    <a:pt x="13387" y="17843"/>
                    <a:pt x="13539" y="18279"/>
                  </a:cubicBezTo>
                  <a:lnTo>
                    <a:pt x="5480" y="18279"/>
                  </a:lnTo>
                  <a:cubicBezTo>
                    <a:pt x="5632" y="17843"/>
                    <a:pt x="6068" y="17540"/>
                    <a:pt x="6542" y="17540"/>
                  </a:cubicBezTo>
                  <a:close/>
                  <a:moveTo>
                    <a:pt x="1100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4203"/>
                  </a:lnTo>
                  <a:cubicBezTo>
                    <a:pt x="1" y="14809"/>
                    <a:pt x="494" y="15321"/>
                    <a:pt x="1100" y="15321"/>
                  </a:cubicBezTo>
                  <a:lnTo>
                    <a:pt x="7661" y="15321"/>
                  </a:lnTo>
                  <a:lnTo>
                    <a:pt x="7661" y="15682"/>
                  </a:lnTo>
                  <a:cubicBezTo>
                    <a:pt x="7642" y="16307"/>
                    <a:pt x="7149" y="16800"/>
                    <a:pt x="6542" y="16800"/>
                  </a:cubicBezTo>
                  <a:cubicBezTo>
                    <a:pt x="5518" y="16800"/>
                    <a:pt x="4684" y="17635"/>
                    <a:pt x="4684" y="18659"/>
                  </a:cubicBezTo>
                  <a:cubicBezTo>
                    <a:pt x="4684" y="18867"/>
                    <a:pt x="4836" y="19038"/>
                    <a:pt x="5044" y="19038"/>
                  </a:cubicBezTo>
                  <a:lnTo>
                    <a:pt x="13975" y="19038"/>
                  </a:lnTo>
                  <a:cubicBezTo>
                    <a:pt x="14184" y="19038"/>
                    <a:pt x="14354" y="18867"/>
                    <a:pt x="14354" y="18659"/>
                  </a:cubicBezTo>
                  <a:cubicBezTo>
                    <a:pt x="14354" y="17635"/>
                    <a:pt x="13520" y="16800"/>
                    <a:pt x="12496" y="16800"/>
                  </a:cubicBezTo>
                  <a:cubicBezTo>
                    <a:pt x="11870" y="16800"/>
                    <a:pt x="11377" y="16307"/>
                    <a:pt x="11377" y="15682"/>
                  </a:cubicBezTo>
                  <a:lnTo>
                    <a:pt x="11377" y="15321"/>
                  </a:lnTo>
                  <a:lnTo>
                    <a:pt x="17919" y="15321"/>
                  </a:lnTo>
                  <a:cubicBezTo>
                    <a:pt x="18526" y="15321"/>
                    <a:pt x="19038" y="14809"/>
                    <a:pt x="19038" y="14203"/>
                  </a:cubicBezTo>
                  <a:lnTo>
                    <a:pt x="19038" y="1100"/>
                  </a:lnTo>
                  <a:cubicBezTo>
                    <a:pt x="19038" y="494"/>
                    <a:pt x="18526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>
              <a:extLst>
                <a:ext uri="{FF2B5EF4-FFF2-40B4-BE49-F238E27FC236}">
                  <a16:creationId xmlns:a16="http://schemas.microsoft.com/office/drawing/2014/main" id="{E52A85C2-47AC-D2A8-720B-7429DCA58755}"/>
                </a:ext>
              </a:extLst>
            </p:cNvPr>
            <p:cNvSpPr/>
            <p:nvPr/>
          </p:nvSpPr>
          <p:spPr>
            <a:xfrm>
              <a:off x="1642588" y="4346575"/>
              <a:ext cx="92925" cy="111900"/>
            </a:xfrm>
            <a:custGeom>
              <a:avLst/>
              <a:gdLst/>
              <a:ahLst/>
              <a:cxnLst/>
              <a:rect l="l" t="t" r="r" b="b"/>
              <a:pathLst>
                <a:path w="3717" h="4476" extrusionOk="0">
                  <a:moveTo>
                    <a:pt x="2977" y="759"/>
                  </a:moveTo>
                  <a:lnTo>
                    <a:pt x="2977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79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>
              <a:extLst>
                <a:ext uri="{FF2B5EF4-FFF2-40B4-BE49-F238E27FC236}">
                  <a16:creationId xmlns:a16="http://schemas.microsoft.com/office/drawing/2014/main" id="{9E7A5EAB-91B2-B3E5-A9E7-57F1E00E268A}"/>
                </a:ext>
              </a:extLst>
            </p:cNvPr>
            <p:cNvSpPr/>
            <p:nvPr/>
          </p:nvSpPr>
          <p:spPr>
            <a:xfrm>
              <a:off x="1753988" y="4346575"/>
              <a:ext cx="93400" cy="111900"/>
            </a:xfrm>
            <a:custGeom>
              <a:avLst/>
              <a:gdLst/>
              <a:ahLst/>
              <a:cxnLst/>
              <a:rect l="l" t="t" r="r" b="b"/>
              <a:pathLst>
                <a:path w="3736" h="4476" extrusionOk="0">
                  <a:moveTo>
                    <a:pt x="2996" y="759"/>
                  </a:moveTo>
                  <a:lnTo>
                    <a:pt x="2996" y="3736"/>
                  </a:lnTo>
                  <a:lnTo>
                    <a:pt x="759" y="3736"/>
                  </a:lnTo>
                  <a:lnTo>
                    <a:pt x="759" y="759"/>
                  </a:lnTo>
                  <a:close/>
                  <a:moveTo>
                    <a:pt x="379" y="1"/>
                  </a:moveTo>
                  <a:cubicBezTo>
                    <a:pt x="171" y="1"/>
                    <a:pt x="19" y="171"/>
                    <a:pt x="19" y="380"/>
                  </a:cubicBezTo>
                  <a:lnTo>
                    <a:pt x="19" y="4096"/>
                  </a:lnTo>
                  <a:cubicBezTo>
                    <a:pt x="0" y="4305"/>
                    <a:pt x="171" y="4476"/>
                    <a:pt x="379" y="4476"/>
                  </a:cubicBezTo>
                  <a:lnTo>
                    <a:pt x="3356" y="4476"/>
                  </a:lnTo>
                  <a:cubicBezTo>
                    <a:pt x="3565" y="4476"/>
                    <a:pt x="3735" y="4305"/>
                    <a:pt x="3735" y="4096"/>
                  </a:cubicBezTo>
                  <a:lnTo>
                    <a:pt x="3735" y="380"/>
                  </a:lnTo>
                  <a:cubicBezTo>
                    <a:pt x="3735" y="171"/>
                    <a:pt x="3565" y="1"/>
                    <a:pt x="3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>
              <a:extLst>
                <a:ext uri="{FF2B5EF4-FFF2-40B4-BE49-F238E27FC236}">
                  <a16:creationId xmlns:a16="http://schemas.microsoft.com/office/drawing/2014/main" id="{5CC8CB88-3CED-49BA-79B1-F8A10C814DE1}"/>
                </a:ext>
              </a:extLst>
            </p:cNvPr>
            <p:cNvSpPr/>
            <p:nvPr/>
          </p:nvSpPr>
          <p:spPr>
            <a:xfrm>
              <a:off x="1865838" y="4346575"/>
              <a:ext cx="92950" cy="111900"/>
            </a:xfrm>
            <a:custGeom>
              <a:avLst/>
              <a:gdLst/>
              <a:ahLst/>
              <a:cxnLst/>
              <a:rect l="l" t="t" r="r" b="b"/>
              <a:pathLst>
                <a:path w="3718" h="4476" extrusionOk="0">
                  <a:moveTo>
                    <a:pt x="2978" y="759"/>
                  </a:moveTo>
                  <a:lnTo>
                    <a:pt x="2978" y="3736"/>
                  </a:lnTo>
                  <a:lnTo>
                    <a:pt x="740" y="3736"/>
                  </a:lnTo>
                  <a:lnTo>
                    <a:pt x="740" y="759"/>
                  </a:lnTo>
                  <a:close/>
                  <a:moveTo>
                    <a:pt x="380" y="1"/>
                  </a:moveTo>
                  <a:cubicBezTo>
                    <a:pt x="172" y="1"/>
                    <a:pt x="1" y="171"/>
                    <a:pt x="1" y="380"/>
                  </a:cubicBezTo>
                  <a:lnTo>
                    <a:pt x="1" y="4096"/>
                  </a:lnTo>
                  <a:cubicBezTo>
                    <a:pt x="1" y="4305"/>
                    <a:pt x="172" y="4476"/>
                    <a:pt x="380" y="4476"/>
                  </a:cubicBezTo>
                  <a:lnTo>
                    <a:pt x="3357" y="4476"/>
                  </a:lnTo>
                  <a:cubicBezTo>
                    <a:pt x="3547" y="4476"/>
                    <a:pt x="3717" y="4305"/>
                    <a:pt x="3717" y="4096"/>
                  </a:cubicBezTo>
                  <a:lnTo>
                    <a:pt x="3717" y="380"/>
                  </a:lnTo>
                  <a:cubicBezTo>
                    <a:pt x="3717" y="171"/>
                    <a:pt x="3547" y="1"/>
                    <a:pt x="3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>
              <a:extLst>
                <a:ext uri="{FF2B5EF4-FFF2-40B4-BE49-F238E27FC236}">
                  <a16:creationId xmlns:a16="http://schemas.microsoft.com/office/drawing/2014/main" id="{3AB70E52-3672-8ED8-890B-A219617040A3}"/>
                </a:ext>
              </a:extLst>
            </p:cNvPr>
            <p:cNvSpPr/>
            <p:nvPr/>
          </p:nvSpPr>
          <p:spPr>
            <a:xfrm>
              <a:off x="16397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>
              <a:extLst>
                <a:ext uri="{FF2B5EF4-FFF2-40B4-BE49-F238E27FC236}">
                  <a16:creationId xmlns:a16="http://schemas.microsoft.com/office/drawing/2014/main" id="{2FB513A2-684C-52E8-F02C-7FD21C9751F4}"/>
                </a:ext>
              </a:extLst>
            </p:cNvPr>
            <p:cNvSpPr/>
            <p:nvPr/>
          </p:nvSpPr>
          <p:spPr>
            <a:xfrm>
              <a:off x="1751138" y="4476950"/>
              <a:ext cx="99100" cy="18500"/>
            </a:xfrm>
            <a:custGeom>
              <a:avLst/>
              <a:gdLst/>
              <a:ahLst/>
              <a:cxnLst/>
              <a:rect l="l" t="t" r="r" b="b"/>
              <a:pathLst>
                <a:path w="3964" h="740" extrusionOk="0">
                  <a:moveTo>
                    <a:pt x="493" y="0"/>
                  </a:moveTo>
                  <a:cubicBezTo>
                    <a:pt x="0" y="0"/>
                    <a:pt x="0" y="740"/>
                    <a:pt x="493" y="740"/>
                  </a:cubicBezTo>
                  <a:lnTo>
                    <a:pt x="3470" y="740"/>
                  </a:lnTo>
                  <a:cubicBezTo>
                    <a:pt x="3963" y="740"/>
                    <a:pt x="3963" y="0"/>
                    <a:pt x="3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98AB6CBE-8A23-9629-4150-50909F06D0D1}"/>
                </a:ext>
              </a:extLst>
            </p:cNvPr>
            <p:cNvSpPr/>
            <p:nvPr/>
          </p:nvSpPr>
          <p:spPr>
            <a:xfrm>
              <a:off x="1862538" y="4476950"/>
              <a:ext cx="99575" cy="18500"/>
            </a:xfrm>
            <a:custGeom>
              <a:avLst/>
              <a:gdLst/>
              <a:ahLst/>
              <a:cxnLst/>
              <a:rect l="l" t="t" r="r" b="b"/>
              <a:pathLst>
                <a:path w="3983" h="740" extrusionOk="0">
                  <a:moveTo>
                    <a:pt x="512" y="0"/>
                  </a:moveTo>
                  <a:cubicBezTo>
                    <a:pt x="0" y="0"/>
                    <a:pt x="0" y="740"/>
                    <a:pt x="512" y="740"/>
                  </a:cubicBezTo>
                  <a:lnTo>
                    <a:pt x="3489" y="740"/>
                  </a:lnTo>
                  <a:cubicBezTo>
                    <a:pt x="3982" y="740"/>
                    <a:pt x="3982" y="0"/>
                    <a:pt x="3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81A78B0A-4AB1-423F-7978-8F6EEE864120}"/>
                </a:ext>
              </a:extLst>
            </p:cNvPr>
            <p:cNvSpPr/>
            <p:nvPr/>
          </p:nvSpPr>
          <p:spPr>
            <a:xfrm>
              <a:off x="1751138" y="4575525"/>
              <a:ext cx="62125" cy="18525"/>
            </a:xfrm>
            <a:custGeom>
              <a:avLst/>
              <a:gdLst/>
              <a:ahLst/>
              <a:cxnLst/>
              <a:rect l="l" t="t" r="r" b="b"/>
              <a:pathLst>
                <a:path w="2485" h="741" extrusionOk="0">
                  <a:moveTo>
                    <a:pt x="493" y="1"/>
                  </a:moveTo>
                  <a:cubicBezTo>
                    <a:pt x="0" y="1"/>
                    <a:pt x="0" y="740"/>
                    <a:pt x="493" y="740"/>
                  </a:cubicBezTo>
                  <a:lnTo>
                    <a:pt x="1991" y="740"/>
                  </a:lnTo>
                  <a:cubicBezTo>
                    <a:pt x="2484" y="740"/>
                    <a:pt x="2484" y="1"/>
                    <a:pt x="1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>
            <a:extLst>
              <a:ext uri="{FF2B5EF4-FFF2-40B4-BE49-F238E27FC236}">
                <a16:creationId xmlns:a16="http://schemas.microsoft.com/office/drawing/2014/main" id="{79FD8F5B-9D65-DC9C-86A9-0664820B3FCB}"/>
              </a:ext>
            </a:extLst>
          </p:cNvPr>
          <p:cNvGrpSpPr/>
          <p:nvPr/>
        </p:nvGrpSpPr>
        <p:grpSpPr>
          <a:xfrm>
            <a:off x="1707878" y="3444511"/>
            <a:ext cx="320088" cy="260682"/>
            <a:chOff x="5899913" y="4248925"/>
            <a:chExt cx="639025" cy="524300"/>
          </a:xfrm>
        </p:grpSpPr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2F338DC6-1259-9DD4-82E1-98C2074C8B2D}"/>
                </a:ext>
              </a:extLst>
            </p:cNvPr>
            <p:cNvSpPr/>
            <p:nvPr/>
          </p:nvSpPr>
          <p:spPr>
            <a:xfrm>
              <a:off x="5937363" y="4261725"/>
              <a:ext cx="564600" cy="399175"/>
            </a:xfrm>
            <a:custGeom>
              <a:avLst/>
              <a:gdLst/>
              <a:ahLst/>
              <a:cxnLst/>
              <a:rect l="l" t="t" r="r" b="b"/>
              <a:pathLst>
                <a:path w="22584" h="15967" extrusionOk="0">
                  <a:moveTo>
                    <a:pt x="1005" y="1"/>
                  </a:moveTo>
                  <a:cubicBezTo>
                    <a:pt x="455" y="1"/>
                    <a:pt x="0" y="437"/>
                    <a:pt x="19" y="986"/>
                  </a:cubicBezTo>
                  <a:lnTo>
                    <a:pt x="19" y="15966"/>
                  </a:lnTo>
                  <a:lnTo>
                    <a:pt x="22584" y="15966"/>
                  </a:lnTo>
                  <a:lnTo>
                    <a:pt x="22584" y="986"/>
                  </a:lnTo>
                  <a:cubicBezTo>
                    <a:pt x="22584" y="437"/>
                    <a:pt x="22128" y="1"/>
                    <a:pt x="2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C7E43787-A989-6156-ACE0-EEE7F5B2E4C1}"/>
                </a:ext>
              </a:extLst>
            </p:cNvPr>
            <p:cNvSpPr/>
            <p:nvPr/>
          </p:nvSpPr>
          <p:spPr>
            <a:xfrm>
              <a:off x="6070088" y="44987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498"/>
                  </a:lnTo>
                  <a:lnTo>
                    <a:pt x="5992" y="4494"/>
                  </a:lnTo>
                  <a:lnTo>
                    <a:pt x="11965" y="1498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05CC4337-321F-5600-2B83-6FB10061441C}"/>
                </a:ext>
              </a:extLst>
            </p:cNvPr>
            <p:cNvSpPr/>
            <p:nvPr/>
          </p:nvSpPr>
          <p:spPr>
            <a:xfrm>
              <a:off x="6070088" y="4423850"/>
              <a:ext cx="299150" cy="112375"/>
            </a:xfrm>
            <a:custGeom>
              <a:avLst/>
              <a:gdLst/>
              <a:ahLst/>
              <a:cxnLst/>
              <a:rect l="l" t="t" r="r" b="b"/>
              <a:pathLst>
                <a:path w="11966" h="4495" extrusionOk="0">
                  <a:moveTo>
                    <a:pt x="2997" y="0"/>
                  </a:moveTo>
                  <a:lnTo>
                    <a:pt x="1" y="1517"/>
                  </a:lnTo>
                  <a:lnTo>
                    <a:pt x="5992" y="4494"/>
                  </a:lnTo>
                  <a:lnTo>
                    <a:pt x="11965" y="1517"/>
                  </a:lnTo>
                  <a:lnTo>
                    <a:pt x="8988" y="0"/>
                  </a:lnTo>
                  <a:close/>
                </a:path>
              </a:pathLst>
            </a:custGeom>
            <a:solidFill>
              <a:srgbClr val="DBA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7DC281B4-7F3A-6EB0-D5AA-38E7A3A14C62}"/>
                </a:ext>
              </a:extLst>
            </p:cNvPr>
            <p:cNvSpPr/>
            <p:nvPr/>
          </p:nvSpPr>
          <p:spPr>
            <a:xfrm>
              <a:off x="6070088" y="4311975"/>
              <a:ext cx="299150" cy="149825"/>
            </a:xfrm>
            <a:custGeom>
              <a:avLst/>
              <a:gdLst/>
              <a:ahLst/>
              <a:cxnLst/>
              <a:rect l="l" t="t" r="r" b="b"/>
              <a:pathLst>
                <a:path w="11966" h="5993" extrusionOk="0">
                  <a:moveTo>
                    <a:pt x="5992" y="0"/>
                  </a:moveTo>
                  <a:lnTo>
                    <a:pt x="1" y="2996"/>
                  </a:lnTo>
                  <a:lnTo>
                    <a:pt x="5992" y="5992"/>
                  </a:lnTo>
                  <a:lnTo>
                    <a:pt x="11965" y="2977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34DA9EB8-B86D-8E62-BDBF-C5C1E2BBE998}"/>
                </a:ext>
              </a:extLst>
            </p:cNvPr>
            <p:cNvSpPr/>
            <p:nvPr/>
          </p:nvSpPr>
          <p:spPr>
            <a:xfrm>
              <a:off x="5912713" y="4660875"/>
              <a:ext cx="613900" cy="100025"/>
            </a:xfrm>
            <a:custGeom>
              <a:avLst/>
              <a:gdLst/>
              <a:ahLst/>
              <a:cxnLst/>
              <a:rect l="l" t="t" r="r" b="b"/>
              <a:pathLst>
                <a:path w="24556" h="4001" extrusionOk="0">
                  <a:moveTo>
                    <a:pt x="0" y="0"/>
                  </a:moveTo>
                  <a:lnTo>
                    <a:pt x="0" y="1005"/>
                  </a:lnTo>
                  <a:cubicBezTo>
                    <a:pt x="0" y="2655"/>
                    <a:pt x="1347" y="4001"/>
                    <a:pt x="2996" y="4001"/>
                  </a:cubicBezTo>
                  <a:lnTo>
                    <a:pt x="21560" y="4001"/>
                  </a:lnTo>
                  <a:cubicBezTo>
                    <a:pt x="23209" y="4001"/>
                    <a:pt x="24556" y="2655"/>
                    <a:pt x="24556" y="1005"/>
                  </a:cubicBezTo>
                  <a:lnTo>
                    <a:pt x="24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5F432FD5-A6B7-99EF-AD3A-861728E64EE2}"/>
                </a:ext>
              </a:extLst>
            </p:cNvPr>
            <p:cNvSpPr/>
            <p:nvPr/>
          </p:nvSpPr>
          <p:spPr>
            <a:xfrm>
              <a:off x="6157313" y="4698300"/>
              <a:ext cx="29425" cy="25150"/>
            </a:xfrm>
            <a:custGeom>
              <a:avLst/>
              <a:gdLst/>
              <a:ahLst/>
              <a:cxnLst/>
              <a:rect l="l" t="t" r="r" b="b"/>
              <a:pathLst>
                <a:path w="1177" h="1006" extrusionOk="0">
                  <a:moveTo>
                    <a:pt x="498" y="1"/>
                  </a:moveTo>
                  <a:cubicBezTo>
                    <a:pt x="242" y="1"/>
                    <a:pt x="1" y="200"/>
                    <a:pt x="1" y="494"/>
                  </a:cubicBezTo>
                  <a:cubicBezTo>
                    <a:pt x="1" y="778"/>
                    <a:pt x="228" y="1006"/>
                    <a:pt x="494" y="1006"/>
                  </a:cubicBezTo>
                  <a:cubicBezTo>
                    <a:pt x="949" y="1006"/>
                    <a:pt x="1176" y="456"/>
                    <a:pt x="854" y="153"/>
                  </a:cubicBezTo>
                  <a:cubicBezTo>
                    <a:pt x="749" y="48"/>
                    <a:pt x="621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47190FA2-F322-2EF1-058F-BFFD44F69FD5}"/>
                </a:ext>
              </a:extLst>
            </p:cNvPr>
            <p:cNvSpPr/>
            <p:nvPr/>
          </p:nvSpPr>
          <p:spPr>
            <a:xfrm>
              <a:off x="5899913" y="4248925"/>
              <a:ext cx="639025" cy="524300"/>
            </a:xfrm>
            <a:custGeom>
              <a:avLst/>
              <a:gdLst/>
              <a:ahLst/>
              <a:cxnLst/>
              <a:rect l="l" t="t" r="r" b="b"/>
              <a:pathLst>
                <a:path w="25561" h="20972" extrusionOk="0">
                  <a:moveTo>
                    <a:pt x="23077" y="1006"/>
                  </a:moveTo>
                  <a:cubicBezTo>
                    <a:pt x="23342" y="1006"/>
                    <a:pt x="23570" y="1233"/>
                    <a:pt x="23570" y="1498"/>
                  </a:cubicBezTo>
                  <a:lnTo>
                    <a:pt x="23570" y="15985"/>
                  </a:lnTo>
                  <a:lnTo>
                    <a:pt x="2010" y="15985"/>
                  </a:lnTo>
                  <a:lnTo>
                    <a:pt x="2010" y="1498"/>
                  </a:lnTo>
                  <a:cubicBezTo>
                    <a:pt x="2010" y="1233"/>
                    <a:pt x="2238" y="1006"/>
                    <a:pt x="2503" y="1006"/>
                  </a:cubicBezTo>
                  <a:close/>
                  <a:moveTo>
                    <a:pt x="24575" y="16971"/>
                  </a:moveTo>
                  <a:lnTo>
                    <a:pt x="24575" y="17483"/>
                  </a:lnTo>
                  <a:cubicBezTo>
                    <a:pt x="24575" y="18848"/>
                    <a:pt x="23456" y="19967"/>
                    <a:pt x="22072" y="19967"/>
                  </a:cubicBezTo>
                  <a:lnTo>
                    <a:pt x="3508" y="19967"/>
                  </a:lnTo>
                  <a:cubicBezTo>
                    <a:pt x="2124" y="19967"/>
                    <a:pt x="1005" y="18848"/>
                    <a:pt x="1005" y="17483"/>
                  </a:cubicBezTo>
                  <a:lnTo>
                    <a:pt x="1005" y="16971"/>
                  </a:lnTo>
                  <a:close/>
                  <a:moveTo>
                    <a:pt x="2503" y="1"/>
                  </a:moveTo>
                  <a:cubicBezTo>
                    <a:pt x="1688" y="1"/>
                    <a:pt x="1005" y="683"/>
                    <a:pt x="1005" y="1498"/>
                  </a:cubicBezTo>
                  <a:lnTo>
                    <a:pt x="1005" y="15985"/>
                  </a:lnTo>
                  <a:lnTo>
                    <a:pt x="512" y="15985"/>
                  </a:lnTo>
                  <a:cubicBezTo>
                    <a:pt x="228" y="15985"/>
                    <a:pt x="0" y="16194"/>
                    <a:pt x="0" y="16478"/>
                  </a:cubicBezTo>
                  <a:lnTo>
                    <a:pt x="0" y="17483"/>
                  </a:lnTo>
                  <a:cubicBezTo>
                    <a:pt x="19" y="19398"/>
                    <a:pt x="1574" y="20972"/>
                    <a:pt x="3508" y="20972"/>
                  </a:cubicBezTo>
                  <a:lnTo>
                    <a:pt x="22072" y="20972"/>
                  </a:lnTo>
                  <a:cubicBezTo>
                    <a:pt x="24006" y="20972"/>
                    <a:pt x="25561" y="19417"/>
                    <a:pt x="25561" y="17483"/>
                  </a:cubicBezTo>
                  <a:lnTo>
                    <a:pt x="25561" y="16478"/>
                  </a:lnTo>
                  <a:cubicBezTo>
                    <a:pt x="25561" y="16194"/>
                    <a:pt x="25352" y="15985"/>
                    <a:pt x="25068" y="15985"/>
                  </a:cubicBezTo>
                  <a:lnTo>
                    <a:pt x="24575" y="15985"/>
                  </a:lnTo>
                  <a:lnTo>
                    <a:pt x="24575" y="1498"/>
                  </a:lnTo>
                  <a:cubicBezTo>
                    <a:pt x="24575" y="683"/>
                    <a:pt x="23892" y="1"/>
                    <a:pt x="2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F8CDAC69-4373-E77A-4570-775EDBEA4AB0}"/>
                </a:ext>
              </a:extLst>
            </p:cNvPr>
            <p:cNvSpPr/>
            <p:nvPr/>
          </p:nvSpPr>
          <p:spPr>
            <a:xfrm>
              <a:off x="6202813" y="4698325"/>
              <a:ext cx="83475" cy="25125"/>
            </a:xfrm>
            <a:custGeom>
              <a:avLst/>
              <a:gdLst/>
              <a:ahLst/>
              <a:cxnLst/>
              <a:rect l="l" t="t" r="r" b="b"/>
              <a:pathLst>
                <a:path w="3339" h="1005" extrusionOk="0">
                  <a:moveTo>
                    <a:pt x="683" y="0"/>
                  </a:moveTo>
                  <a:cubicBezTo>
                    <a:pt x="1" y="0"/>
                    <a:pt x="1" y="1005"/>
                    <a:pt x="683" y="1005"/>
                  </a:cubicBezTo>
                  <a:lnTo>
                    <a:pt x="2674" y="1005"/>
                  </a:lnTo>
                  <a:cubicBezTo>
                    <a:pt x="3338" y="1005"/>
                    <a:pt x="3338" y="0"/>
                    <a:pt x="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176EAF00-ACD7-9219-3A71-EC89E3D6A2A3}"/>
                </a:ext>
              </a:extLst>
            </p:cNvPr>
            <p:cNvSpPr/>
            <p:nvPr/>
          </p:nvSpPr>
          <p:spPr>
            <a:xfrm>
              <a:off x="6054913" y="4299050"/>
              <a:ext cx="329500" cy="324400"/>
            </a:xfrm>
            <a:custGeom>
              <a:avLst/>
              <a:gdLst/>
              <a:ahLst/>
              <a:cxnLst/>
              <a:rect l="l" t="t" r="r" b="b"/>
              <a:pathLst>
                <a:path w="13180" h="12976" extrusionOk="0">
                  <a:moveTo>
                    <a:pt x="6599" y="1048"/>
                  </a:moveTo>
                  <a:lnTo>
                    <a:pt x="11454" y="3494"/>
                  </a:lnTo>
                  <a:lnTo>
                    <a:pt x="6599" y="5921"/>
                  </a:lnTo>
                  <a:lnTo>
                    <a:pt x="1707" y="3494"/>
                  </a:lnTo>
                  <a:lnTo>
                    <a:pt x="6599" y="1048"/>
                  </a:lnTo>
                  <a:close/>
                  <a:moveTo>
                    <a:pt x="9595" y="5561"/>
                  </a:moveTo>
                  <a:lnTo>
                    <a:pt x="11454" y="6490"/>
                  </a:lnTo>
                  <a:lnTo>
                    <a:pt x="6599" y="8917"/>
                  </a:lnTo>
                  <a:lnTo>
                    <a:pt x="1707" y="6509"/>
                  </a:lnTo>
                  <a:lnTo>
                    <a:pt x="3604" y="5561"/>
                  </a:lnTo>
                  <a:lnTo>
                    <a:pt x="6372" y="6945"/>
                  </a:lnTo>
                  <a:cubicBezTo>
                    <a:pt x="6429" y="6964"/>
                    <a:pt x="6505" y="6983"/>
                    <a:pt x="6599" y="6983"/>
                  </a:cubicBezTo>
                  <a:cubicBezTo>
                    <a:pt x="6675" y="6983"/>
                    <a:pt x="6751" y="6964"/>
                    <a:pt x="6808" y="6945"/>
                  </a:cubicBezTo>
                  <a:lnTo>
                    <a:pt x="9595" y="5561"/>
                  </a:lnTo>
                  <a:close/>
                  <a:moveTo>
                    <a:pt x="9595" y="8538"/>
                  </a:moveTo>
                  <a:lnTo>
                    <a:pt x="11454" y="9486"/>
                  </a:lnTo>
                  <a:lnTo>
                    <a:pt x="6599" y="11913"/>
                  </a:lnTo>
                  <a:lnTo>
                    <a:pt x="1707" y="9486"/>
                  </a:lnTo>
                  <a:lnTo>
                    <a:pt x="3585" y="8538"/>
                  </a:lnTo>
                  <a:lnTo>
                    <a:pt x="6372" y="9922"/>
                  </a:lnTo>
                  <a:cubicBezTo>
                    <a:pt x="6429" y="9960"/>
                    <a:pt x="6505" y="9979"/>
                    <a:pt x="6599" y="9979"/>
                  </a:cubicBezTo>
                  <a:cubicBezTo>
                    <a:pt x="6675" y="9979"/>
                    <a:pt x="6751" y="9960"/>
                    <a:pt x="6808" y="9922"/>
                  </a:cubicBezTo>
                  <a:lnTo>
                    <a:pt x="9595" y="8538"/>
                  </a:lnTo>
                  <a:close/>
                  <a:moveTo>
                    <a:pt x="6590" y="1"/>
                  </a:moveTo>
                  <a:cubicBezTo>
                    <a:pt x="6514" y="1"/>
                    <a:pt x="6438" y="15"/>
                    <a:pt x="6372" y="43"/>
                  </a:cubicBezTo>
                  <a:lnTo>
                    <a:pt x="380" y="3039"/>
                  </a:lnTo>
                  <a:cubicBezTo>
                    <a:pt x="209" y="3134"/>
                    <a:pt x="96" y="3305"/>
                    <a:pt x="96" y="3494"/>
                  </a:cubicBezTo>
                  <a:cubicBezTo>
                    <a:pt x="96" y="3684"/>
                    <a:pt x="209" y="3855"/>
                    <a:pt x="380" y="3930"/>
                  </a:cubicBezTo>
                  <a:lnTo>
                    <a:pt x="2485" y="4992"/>
                  </a:lnTo>
                  <a:lnTo>
                    <a:pt x="380" y="6035"/>
                  </a:lnTo>
                  <a:cubicBezTo>
                    <a:pt x="1" y="6225"/>
                    <a:pt x="1" y="6756"/>
                    <a:pt x="380" y="6926"/>
                  </a:cubicBezTo>
                  <a:lnTo>
                    <a:pt x="2485" y="7988"/>
                  </a:lnTo>
                  <a:lnTo>
                    <a:pt x="380" y="9031"/>
                  </a:lnTo>
                  <a:cubicBezTo>
                    <a:pt x="1" y="9221"/>
                    <a:pt x="1" y="9752"/>
                    <a:pt x="380" y="9922"/>
                  </a:cubicBezTo>
                  <a:lnTo>
                    <a:pt x="6372" y="12918"/>
                  </a:lnTo>
                  <a:cubicBezTo>
                    <a:pt x="6448" y="12956"/>
                    <a:pt x="6524" y="12975"/>
                    <a:pt x="6599" y="12975"/>
                  </a:cubicBezTo>
                  <a:cubicBezTo>
                    <a:pt x="6675" y="12975"/>
                    <a:pt x="6751" y="12956"/>
                    <a:pt x="6827" y="12918"/>
                  </a:cubicBezTo>
                  <a:lnTo>
                    <a:pt x="12800" y="9922"/>
                  </a:lnTo>
                  <a:cubicBezTo>
                    <a:pt x="13179" y="9752"/>
                    <a:pt x="13179" y="9221"/>
                    <a:pt x="12800" y="9031"/>
                  </a:cubicBezTo>
                  <a:lnTo>
                    <a:pt x="10714" y="7988"/>
                  </a:lnTo>
                  <a:lnTo>
                    <a:pt x="12800" y="6926"/>
                  </a:lnTo>
                  <a:cubicBezTo>
                    <a:pt x="13179" y="6756"/>
                    <a:pt x="13179" y="6225"/>
                    <a:pt x="12800" y="6035"/>
                  </a:cubicBezTo>
                  <a:lnTo>
                    <a:pt x="10714" y="4992"/>
                  </a:lnTo>
                  <a:lnTo>
                    <a:pt x="12800" y="3930"/>
                  </a:lnTo>
                  <a:cubicBezTo>
                    <a:pt x="12971" y="3855"/>
                    <a:pt x="13084" y="3684"/>
                    <a:pt x="13084" y="3494"/>
                  </a:cubicBezTo>
                  <a:cubicBezTo>
                    <a:pt x="13084" y="3305"/>
                    <a:pt x="12971" y="3134"/>
                    <a:pt x="12800" y="3039"/>
                  </a:cubicBezTo>
                  <a:lnTo>
                    <a:pt x="6808" y="43"/>
                  </a:lnTo>
                  <a:cubicBezTo>
                    <a:pt x="6742" y="15"/>
                    <a:pt x="6666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>
            <a:extLst>
              <a:ext uri="{FF2B5EF4-FFF2-40B4-BE49-F238E27FC236}">
                <a16:creationId xmlns:a16="http://schemas.microsoft.com/office/drawing/2014/main" id="{6A5AEAF8-8AB6-8AE6-B43C-535E19B486C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31">
            <a:extLst>
              <a:ext uri="{FF2B5EF4-FFF2-40B4-BE49-F238E27FC236}">
                <a16:creationId xmlns:a16="http://schemas.microsoft.com/office/drawing/2014/main" id="{79958C73-CB10-C34D-A690-E788DE09C22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31">
            <a:extLst>
              <a:ext uri="{FF2B5EF4-FFF2-40B4-BE49-F238E27FC236}">
                <a16:creationId xmlns:a16="http://schemas.microsoft.com/office/drawing/2014/main" id="{78978866-7E55-EEBA-983C-7598C62176E2}"/>
              </a:ext>
            </a:extLst>
          </p:cNvPr>
          <p:cNvGrpSpPr/>
          <p:nvPr/>
        </p:nvGrpSpPr>
        <p:grpSpPr>
          <a:xfrm>
            <a:off x="1614876" y="1364434"/>
            <a:ext cx="506092" cy="426611"/>
            <a:chOff x="1665363" y="1706700"/>
            <a:chExt cx="578325" cy="487500"/>
          </a:xfrm>
        </p:grpSpPr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AFCC3B09-5BC3-B840-A718-1BF7A32316FA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>
              <a:extLst>
                <a:ext uri="{FF2B5EF4-FFF2-40B4-BE49-F238E27FC236}">
                  <a16:creationId xmlns:a16="http://schemas.microsoft.com/office/drawing/2014/main" id="{14986F48-43A2-9ECF-BB8D-1F8B708ABB70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1">
            <a:extLst>
              <a:ext uri="{FF2B5EF4-FFF2-40B4-BE49-F238E27FC236}">
                <a16:creationId xmlns:a16="http://schemas.microsoft.com/office/drawing/2014/main" id="{1DE07C00-411A-06FA-6784-321BF3BE8C6B}"/>
              </a:ext>
            </a:extLst>
          </p:cNvPr>
          <p:cNvGrpSpPr/>
          <p:nvPr/>
        </p:nvGrpSpPr>
        <p:grpSpPr>
          <a:xfrm>
            <a:off x="1614876" y="3361546"/>
            <a:ext cx="506092" cy="426611"/>
            <a:chOff x="1665363" y="1706700"/>
            <a:chExt cx="578325" cy="487500"/>
          </a:xfrm>
        </p:grpSpPr>
        <p:sp>
          <p:nvSpPr>
            <p:cNvPr id="549" name="Google Shape;549;p31">
              <a:extLst>
                <a:ext uri="{FF2B5EF4-FFF2-40B4-BE49-F238E27FC236}">
                  <a16:creationId xmlns:a16="http://schemas.microsoft.com/office/drawing/2014/main" id="{E2A1DEAA-C130-06E3-10CA-C6A092B4DCDB}"/>
                </a:ext>
              </a:extLst>
            </p:cNvPr>
            <p:cNvSpPr/>
            <p:nvPr/>
          </p:nvSpPr>
          <p:spPr>
            <a:xfrm flipH="1">
              <a:off x="2174988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>
              <a:extLst>
                <a:ext uri="{FF2B5EF4-FFF2-40B4-BE49-F238E27FC236}">
                  <a16:creationId xmlns:a16="http://schemas.microsoft.com/office/drawing/2014/main" id="{A435B5DA-28C5-9BCF-EAC3-56507F524D51}"/>
                </a:ext>
              </a:extLst>
            </p:cNvPr>
            <p:cNvSpPr/>
            <p:nvPr/>
          </p:nvSpPr>
          <p:spPr>
            <a:xfrm>
              <a:off x="1665363" y="1706700"/>
              <a:ext cx="68700" cy="487500"/>
            </a:xfrm>
            <a:prstGeom prst="leftBracke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>
            <a:extLst>
              <a:ext uri="{FF2B5EF4-FFF2-40B4-BE49-F238E27FC236}">
                <a16:creationId xmlns:a16="http://schemas.microsoft.com/office/drawing/2014/main" id="{A9ADC676-8C4D-A550-74D8-361195B2EDBD}"/>
              </a:ext>
            </a:extLst>
          </p:cNvPr>
          <p:cNvGrpSpPr/>
          <p:nvPr/>
        </p:nvGrpSpPr>
        <p:grpSpPr>
          <a:xfrm>
            <a:off x="1084825" y="3203163"/>
            <a:ext cx="506100" cy="1366863"/>
            <a:chOff x="1084825" y="3203163"/>
            <a:chExt cx="506100" cy="1366863"/>
          </a:xfrm>
        </p:grpSpPr>
        <p:cxnSp>
          <p:nvCxnSpPr>
            <p:cNvPr id="552" name="Google Shape;552;p31">
              <a:extLst>
                <a:ext uri="{FF2B5EF4-FFF2-40B4-BE49-F238E27FC236}">
                  <a16:creationId xmlns:a16="http://schemas.microsoft.com/office/drawing/2014/main" id="{586C803C-67CC-0688-A7B7-B776277FEFD2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1">
              <a:extLst>
                <a:ext uri="{FF2B5EF4-FFF2-40B4-BE49-F238E27FC236}">
                  <a16:creationId xmlns:a16="http://schemas.microsoft.com/office/drawing/2014/main" id="{5C3B74C6-E1F6-D20E-8126-7B001B052C89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554" name="Google Shape;554;p31">
            <a:extLst>
              <a:ext uri="{FF2B5EF4-FFF2-40B4-BE49-F238E27FC236}">
                <a16:creationId xmlns:a16="http://schemas.microsoft.com/office/drawing/2014/main" id="{900CE524-1EDD-820F-5F15-5E855FB346E1}"/>
              </a:ext>
            </a:extLst>
          </p:cNvPr>
          <p:cNvGrpSpPr/>
          <p:nvPr/>
        </p:nvGrpSpPr>
        <p:grpSpPr>
          <a:xfrm>
            <a:off x="1084825" y="1208049"/>
            <a:ext cx="506100" cy="1743806"/>
            <a:chOff x="1084825" y="3203163"/>
            <a:chExt cx="506100" cy="1366863"/>
          </a:xfrm>
        </p:grpSpPr>
        <p:cxnSp>
          <p:nvCxnSpPr>
            <p:cNvPr id="555" name="Google Shape;555;p31">
              <a:extLst>
                <a:ext uri="{FF2B5EF4-FFF2-40B4-BE49-F238E27FC236}">
                  <a16:creationId xmlns:a16="http://schemas.microsoft.com/office/drawing/2014/main" id="{D00BE202-52EA-259E-308E-9159E035F23E}"/>
                </a:ext>
              </a:extLst>
            </p:cNvPr>
            <p:cNvCxnSpPr/>
            <p:nvPr/>
          </p:nvCxnSpPr>
          <p:spPr>
            <a:xfrm>
              <a:off x="1337875" y="3203163"/>
              <a:ext cx="0" cy="731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1">
              <a:extLst>
                <a:ext uri="{FF2B5EF4-FFF2-40B4-BE49-F238E27FC236}">
                  <a16:creationId xmlns:a16="http://schemas.microsoft.com/office/drawing/2014/main" id="{FCEDA675-44DA-5046-C152-4495364E5656}"/>
                </a:ext>
              </a:extLst>
            </p:cNvPr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 dirty="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0AB8BBE-116B-E76D-6D05-03A3596AB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/>
          <p:cNvSpPr txBox="1">
            <a:spLocks noGrp="1"/>
          </p:cNvSpPr>
          <p:nvPr>
            <p:ph type="body" idx="1"/>
          </p:nvPr>
        </p:nvSpPr>
        <p:spPr>
          <a:xfrm>
            <a:off x="3306050" y="181995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 algn="l" rtl="0">
              <a:spcBef>
                <a:spcPts val="0"/>
              </a:spcBef>
              <a:spcAft>
                <a:spcPts val="0"/>
              </a:spcAft>
              <a:buSzPts val="1200"/>
              <a:buChar char="∗"/>
            </a:pPr>
            <a:r>
              <a:rPr lang="es-ES" dirty="0">
                <a:solidFill>
                  <a:schemeClr val="accent3"/>
                </a:solidFill>
              </a:rPr>
              <a:t>Escribe tu primer </a:t>
            </a:r>
            <a:r>
              <a:rPr lang="es-ES" dirty="0" err="1">
                <a:solidFill>
                  <a:schemeClr val="accent3"/>
                </a:solidFill>
              </a:rPr>
              <a:t>cmd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3" name="Google Shape;783;p37"/>
          <p:cNvSpPr txBox="1">
            <a:spLocks noGrp="1"/>
          </p:cNvSpPr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PRACTICA</a:t>
            </a:r>
            <a:r>
              <a:rPr lang="en" dirty="0">
                <a:solidFill>
                  <a:schemeClr val="accent6"/>
                </a:solidFill>
              </a:rPr>
              <a:t>{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84" name="Google Shape;784;p37"/>
          <p:cNvSpPr txBox="1">
            <a:spLocks noGrp="1"/>
          </p:cNvSpPr>
          <p:nvPr>
            <p:ph type="title" idx="2"/>
          </p:nvPr>
        </p:nvSpPr>
        <p:spPr>
          <a:xfrm flipH="1">
            <a:off x="2091050" y="1964625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/1 &gt;</a:t>
            </a:r>
            <a:endParaRPr dirty="0"/>
          </a:p>
        </p:txBody>
      </p:sp>
      <p:sp>
        <p:nvSpPr>
          <p:cNvPr id="785" name="Google Shape;785;p37"/>
          <p:cNvSpPr txBox="1">
            <a:spLocks noGrp="1"/>
          </p:cNvSpPr>
          <p:nvPr>
            <p:ph type="body" idx="3"/>
          </p:nvPr>
        </p:nvSpPr>
        <p:spPr>
          <a:xfrm>
            <a:off x="3555343" y="2605400"/>
            <a:ext cx="46944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1342" lvl="0" indent="-265184" algn="l" rtl="0">
              <a:spcBef>
                <a:spcPts val="0"/>
              </a:spcBef>
              <a:spcAft>
                <a:spcPts val="0"/>
              </a:spcAft>
              <a:buSzPts val="1200"/>
              <a:buChar char="∗"/>
            </a:pPr>
            <a:r>
              <a:rPr lang="es-ES" dirty="0">
                <a:solidFill>
                  <a:schemeClr val="accent3"/>
                </a:solidFill>
              </a:rPr>
              <a:t>Introducción a Argumentos</a:t>
            </a:r>
            <a:endParaRPr dirty="0">
              <a:solidFill>
                <a:schemeClr val="accent3"/>
              </a:solidFill>
            </a:endParaRPr>
          </a:p>
          <a:p>
            <a:pPr marL="341342" lvl="0" indent="-265184" algn="l" rtl="0">
              <a:spcBef>
                <a:spcPts val="0"/>
              </a:spcBef>
              <a:spcAft>
                <a:spcPts val="0"/>
              </a:spcAft>
              <a:buSzPts val="1200"/>
              <a:buChar char="∗"/>
            </a:pPr>
            <a:r>
              <a:rPr lang="es-ES" dirty="0">
                <a:solidFill>
                  <a:schemeClr val="accent3"/>
                </a:solidFill>
              </a:rPr>
              <a:t>Utilizar un CMD con argumentos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6" name="Google Shape;786;p37"/>
          <p:cNvSpPr txBox="1">
            <a:spLocks noGrp="1"/>
          </p:cNvSpPr>
          <p:nvPr>
            <p:ph type="title" idx="4"/>
          </p:nvPr>
        </p:nvSpPr>
        <p:spPr>
          <a:xfrm flipH="1">
            <a:off x="2340343" y="2750150"/>
            <a:ext cx="1215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/2 &gt;</a:t>
            </a:r>
            <a:endParaRPr dirty="0"/>
          </a:p>
        </p:txBody>
      </p:sp>
      <p:sp>
        <p:nvSpPr>
          <p:cNvPr id="787" name="Google Shape;787;p37"/>
          <p:cNvSpPr txBox="1">
            <a:spLocks noGrp="1"/>
          </p:cNvSpPr>
          <p:nvPr>
            <p:ph type="subTitle" idx="5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&lt; </a:t>
            </a:r>
            <a:r>
              <a:rPr lang="es-PE" dirty="0"/>
              <a:t>Estos son algunos tips para resolver el flag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789" name="Google Shape;789;p37"/>
          <p:cNvSpPr txBox="1">
            <a:spLocks noGrp="1"/>
          </p:cNvSpPr>
          <p:nvPr>
            <p:ph type="subTitle" idx="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790" name="Google Shape;790;p37"/>
          <p:cNvSpPr txBox="1">
            <a:spLocks noGrp="1"/>
          </p:cNvSpPr>
          <p:nvPr>
            <p:ph type="subTitle" idx="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grpSp>
        <p:nvGrpSpPr>
          <p:cNvPr id="791" name="Google Shape;791;p37"/>
          <p:cNvGrpSpPr/>
          <p:nvPr/>
        </p:nvGrpSpPr>
        <p:grpSpPr>
          <a:xfrm>
            <a:off x="1084825" y="1152525"/>
            <a:ext cx="506100" cy="3417500"/>
            <a:chOff x="1084825" y="1152525"/>
            <a:chExt cx="506100" cy="3417500"/>
          </a:xfrm>
        </p:grpSpPr>
        <p:sp>
          <p:nvSpPr>
            <p:cNvPr id="792" name="Google Shape;792;p37"/>
            <p:cNvSpPr txBox="1"/>
            <p:nvPr/>
          </p:nvSpPr>
          <p:spPr>
            <a:xfrm>
              <a:off x="1084825" y="3954425"/>
              <a:ext cx="50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6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sz="28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793" name="Google Shape;793;p37"/>
            <p:cNvCxnSpPr/>
            <p:nvPr/>
          </p:nvCxnSpPr>
          <p:spPr>
            <a:xfrm>
              <a:off x="1337875" y="1152525"/>
              <a:ext cx="0" cy="2781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785;p37">
            <a:extLst>
              <a:ext uri="{FF2B5EF4-FFF2-40B4-BE49-F238E27FC236}">
                <a16:creationId xmlns:a16="http://schemas.microsoft.com/office/drawing/2014/main" id="{E16CF950-1F11-6305-2FB5-3F09D4F2D6D8}"/>
              </a:ext>
            </a:extLst>
          </p:cNvPr>
          <p:cNvSpPr txBox="1">
            <a:spLocks/>
          </p:cNvSpPr>
          <p:nvPr/>
        </p:nvSpPr>
        <p:spPr>
          <a:xfrm>
            <a:off x="3891850" y="3452837"/>
            <a:ext cx="4694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Fira Code"/>
              <a:buChar char="∗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341342" indent="-265184"/>
            <a:r>
              <a:rPr lang="es-PE" dirty="0">
                <a:solidFill>
                  <a:schemeClr val="accent3"/>
                </a:solidFill>
              </a:rPr>
              <a:t>Historial</a:t>
            </a:r>
          </a:p>
          <a:p>
            <a:pPr marL="341342" indent="-265184"/>
            <a:r>
              <a:rPr lang="es-PE" sz="1800" b="1" dirty="0">
                <a:solidFill>
                  <a:schemeClr val="accent3"/>
                </a:solidFill>
              </a:rPr>
              <a:t>^</a:t>
            </a:r>
            <a:r>
              <a:rPr lang="es-PE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" name="Google Shape;786;p37">
            <a:extLst>
              <a:ext uri="{FF2B5EF4-FFF2-40B4-BE49-F238E27FC236}">
                <a16:creationId xmlns:a16="http://schemas.microsoft.com/office/drawing/2014/main" id="{A3715F36-E82B-CA5C-CD83-126A8EC56CE8}"/>
              </a:ext>
            </a:extLst>
          </p:cNvPr>
          <p:cNvSpPr txBox="1">
            <a:spLocks/>
          </p:cNvSpPr>
          <p:nvPr/>
        </p:nvSpPr>
        <p:spPr>
          <a:xfrm flipH="1">
            <a:off x="2676850" y="3597587"/>
            <a:ext cx="1215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ira Code"/>
              <a:buNone/>
              <a:defRPr sz="2000" b="0" i="0" u="none" strike="noStrike" cap="none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Code"/>
              <a:buNone/>
              <a:defRPr sz="2500" b="0" i="0" u="none" strike="noStrike" cap="none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r>
              <a:rPr lang="en" dirty="0"/>
              <a:t>&lt; /3 &gt;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0C6D94-2E3A-2E34-6340-8AD7F84C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E7BF9F43-E420-A4F6-197E-4CC793CAD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>
            <a:extLst>
              <a:ext uri="{FF2B5EF4-FFF2-40B4-BE49-F238E27FC236}">
                <a16:creationId xmlns:a16="http://schemas.microsoft.com/office/drawing/2014/main" id="{B7E800C1-8ADE-DEF7-4BA9-8A8753A9D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02 </a:t>
            </a:r>
            <a:r>
              <a:rPr lang="en" sz="5000" dirty="0">
                <a:solidFill>
                  <a:schemeClr val="accent6"/>
                </a:solidFill>
              </a:rPr>
              <a:t>{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98A308FA-B50B-2DAE-FC94-209DA81FE39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5788" y="1846623"/>
            <a:ext cx="53772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[</a:t>
            </a:r>
            <a:r>
              <a:rPr lang="en" dirty="0">
                <a:solidFill>
                  <a:schemeClr val="accent1"/>
                </a:solidFill>
              </a:rPr>
              <a:t>PONDERING PATHS</a:t>
            </a:r>
            <a:r>
              <a:rPr lang="en" dirty="0">
                <a:solidFill>
                  <a:schemeClr val="accent6"/>
                </a:solidFill>
              </a:rPr>
              <a:t>]</a:t>
            </a:r>
            <a:r>
              <a:rPr lang="en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0E347035-FDB1-00FC-5766-0B0F6F65F8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8362" y="2448125"/>
            <a:ext cx="4197051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&lt;APRENDE A COMO FUNCIONA LAS DIRECCIONES&gt;</a:t>
            </a:r>
            <a:endParaRPr dirty="0"/>
          </a:p>
        </p:txBody>
      </p:sp>
      <p:sp>
        <p:nvSpPr>
          <p:cNvPr id="503" name="Google Shape;503;p30">
            <a:extLst>
              <a:ext uri="{FF2B5EF4-FFF2-40B4-BE49-F238E27FC236}">
                <a16:creationId xmlns:a16="http://schemas.microsoft.com/office/drawing/2014/main" id="{28DE4D85-197D-2B2F-7573-27DB6C2AFF2E}"/>
              </a:ext>
            </a:extLst>
          </p:cNvPr>
          <p:cNvSpPr txBox="1"/>
          <p:nvPr/>
        </p:nvSpPr>
        <p:spPr>
          <a:xfrm>
            <a:off x="2127375" y="3586575"/>
            <a:ext cx="506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50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504" name="Google Shape;504;p30">
            <a:extLst>
              <a:ext uri="{FF2B5EF4-FFF2-40B4-BE49-F238E27FC236}">
                <a16:creationId xmlns:a16="http://schemas.microsoft.com/office/drawing/2014/main" id="{288C76C3-73CD-707E-3C2F-505A143BE0ED}"/>
              </a:ext>
            </a:extLst>
          </p:cNvPr>
          <p:cNvCxnSpPr>
            <a:endCxn id="503" idx="0"/>
          </p:cNvCxnSpPr>
          <p:nvPr/>
        </p:nvCxnSpPr>
        <p:spPr>
          <a:xfrm>
            <a:off x="2380425" y="1478475"/>
            <a:ext cx="0" cy="210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30">
            <a:extLst>
              <a:ext uri="{FF2B5EF4-FFF2-40B4-BE49-F238E27FC236}">
                <a16:creationId xmlns:a16="http://schemas.microsoft.com/office/drawing/2014/main" id="{0C10F91C-9C61-29CA-91AA-B8AFFF0EF7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forbeginners.exe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507" name="Google Shape;507;p30">
            <a:extLst>
              <a:ext uri="{FF2B5EF4-FFF2-40B4-BE49-F238E27FC236}">
                <a16:creationId xmlns:a16="http://schemas.microsoft.com/office/drawing/2014/main" id="{591C05D9-F556-738E-60EF-1B88977074A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accent3"/>
                </a:solidFill>
              </a:rPr>
              <a:t>workshop.sh</a:t>
            </a:r>
            <a:endParaRPr sz="1400" dirty="0"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B746E6-0F21-6A95-07CE-B13D3531C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" y="4560800"/>
            <a:ext cx="1029901" cy="6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8397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ing Language Workshop for Beginners by Slidesgo">
  <a:themeElements>
    <a:clrScheme name="Simple Light">
      <a:dk1>
        <a:srgbClr val="2E323B"/>
      </a:dk1>
      <a:lt1>
        <a:srgbClr val="FF5858"/>
      </a:lt1>
      <a:dk2>
        <a:srgbClr val="72D9F0"/>
      </a:dk2>
      <a:lt2>
        <a:srgbClr val="FCC642"/>
      </a:lt2>
      <a:accent1>
        <a:srgbClr val="DBA0DB"/>
      </a:accent1>
      <a:accent2>
        <a:srgbClr val="A5CF27"/>
      </a:accent2>
      <a:accent3>
        <a:srgbClr val="E7E7E7"/>
      </a:accent3>
      <a:accent4>
        <a:srgbClr val="707070"/>
      </a:accent4>
      <a:accent5>
        <a:srgbClr val="16191F"/>
      </a:accent5>
      <a:accent6>
        <a:srgbClr val="FFFFFF"/>
      </a:accent6>
      <a:hlink>
        <a:srgbClr val="FF58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8492</Words>
  <Application>Microsoft Office PowerPoint</Application>
  <PresentationFormat>Presentación en pantalla (16:9)</PresentationFormat>
  <Paragraphs>974</Paragraphs>
  <Slides>69</Slides>
  <Notes>68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3" baseType="lpstr">
      <vt:lpstr>Fira Code</vt:lpstr>
      <vt:lpstr>Arial</vt:lpstr>
      <vt:lpstr>Montserrat</vt:lpstr>
      <vt:lpstr>Programming Language Workshop for Beginners by Slidesgo</vt:lpstr>
      <vt:lpstr>Introducción al hacking{</vt:lpstr>
      <vt:lpstr>01</vt:lpstr>
      <vt:lpstr>04</vt:lpstr>
      <vt:lpstr>07</vt:lpstr>
      <vt:lpstr>01 {</vt:lpstr>
      <vt:lpstr>Step by step de ‘HELLO HACKERS’ {</vt:lpstr>
      <vt:lpstr>&lt;¿Qué es un PROMPT? /1&gt; { </vt:lpstr>
      <vt:lpstr>PRACTICA{</vt:lpstr>
      <vt:lpstr>02 {</vt:lpstr>
      <vt:lpstr>Step by step de ‘PONDERING PATHS’{</vt:lpstr>
      <vt:lpstr>&lt;¿Qué es un PATH? /1&gt; { </vt:lpstr>
      <vt:lpstr>&lt;¿Qué es un PATH abs vs una PATH relativo?/3&gt; { </vt:lpstr>
      <vt:lpstr>&lt;¿CMD basicos para ubicarme?/5&gt;{ </vt:lpstr>
      <vt:lpstr>&lt;¿DIFF entre estar y apuntar? /7&gt;{ </vt:lpstr>
      <vt:lpstr>&lt;¿Qué hago si me sale “CMD not  found?”? /9&gt;{ </vt:lpstr>
      <vt:lpstr>EJERCICIOS PRACTICOS{</vt:lpstr>
      <vt:lpstr>03 {</vt:lpstr>
      <vt:lpstr>Step by step de ‘COMPRENSION DE CMD’ {</vt:lpstr>
      <vt:lpstr>&lt; cat /1&gt; { </vt:lpstr>
      <vt:lpstr>&lt; ls /3&gt; { </vt:lpstr>
      <vt:lpstr>&lt; grep/5&gt; { </vt:lpstr>
      <vt:lpstr>&lt; touch/7&gt; { </vt:lpstr>
      <vt:lpstr>&lt; mv/9&gt; { </vt:lpstr>
      <vt:lpstr>&lt; mkdir/11&gt; { </vt:lpstr>
      <vt:lpstr>&lt; ln -s/13&gt; { </vt:lpstr>
      <vt:lpstr>EJERCICIOS PRACTICOS{</vt:lpstr>
      <vt:lpstr>EJERCICIOS PRACTICOS{</vt:lpstr>
      <vt:lpstr>04 {</vt:lpstr>
      <vt:lpstr>Step by step de ‘PRACTICING PIPING’ {</vt:lpstr>
      <vt:lpstr>&lt; “  &gt;  ” /1&gt; { </vt:lpstr>
      <vt:lpstr>&lt; “  1&gt;  ” /3&gt; { </vt:lpstr>
      <vt:lpstr>&lt; “  &lt;  ” /5&gt; { </vt:lpstr>
      <vt:lpstr>&lt; “2&gt;&amp;1 (o 2&gt;&amp; 1)” /7&gt; { </vt:lpstr>
      <vt:lpstr>&lt; grep -v /9&gt; { </vt:lpstr>
      <vt:lpstr>&lt; tee /11&gt; { </vt:lpstr>
      <vt:lpstr>&lt; mkfifo /13&gt; { </vt:lpstr>
      <vt:lpstr>&lt; “&gt;(cmd)” /15&gt; { </vt:lpstr>
      <vt:lpstr>EJERCICIOS PRACTICOS{</vt:lpstr>
      <vt:lpstr>EJERCICIOS PRACTICOS{</vt:lpstr>
      <vt:lpstr>05{</vt:lpstr>
      <vt:lpstr>Step by step de ‘SHELL VARIABLES’ {</vt:lpstr>
      <vt:lpstr>&lt; Qué es una Shell variable&gt; { </vt:lpstr>
      <vt:lpstr>&lt; Como seteamos una variable&gt; { </vt:lpstr>
      <vt:lpstr>&lt; Como printeamos una variable&gt; { </vt:lpstr>
      <vt:lpstr>&lt; Como printeamos una variable&gt; { </vt:lpstr>
      <vt:lpstr>&lt; Como leemos un input&gt; { </vt:lpstr>
      <vt:lpstr>EJERCICIOS PRACTICOS{</vt:lpstr>
      <vt:lpstr>06{</vt:lpstr>
      <vt:lpstr>Comandos Procesos{</vt:lpstr>
      <vt:lpstr>EJERCICIOS PRACTICOS{</vt:lpstr>
      <vt:lpstr>07{</vt:lpstr>
      <vt:lpstr>Step by step de ‘DESENREDANDO USR’ {</vt:lpstr>
      <vt:lpstr>&lt; ls -l /1&gt; { </vt:lpstr>
      <vt:lpstr>&lt; whoami /3&gt; { </vt:lpstr>
      <vt:lpstr>&lt; grep /5&gt; { </vt:lpstr>
      <vt:lpstr>EJERCICIOS PRACTICOS{</vt:lpstr>
      <vt:lpstr>08{</vt:lpstr>
      <vt:lpstr>Step by step de ‘PERMISOS’ {</vt:lpstr>
      <vt:lpstr>&lt; ls -l /1&gt; { </vt:lpstr>
      <vt:lpstr>&lt; chgrp /3&gt; { </vt:lpstr>
      <vt:lpstr>&lt; chmod /5&gt; { </vt:lpstr>
      <vt:lpstr>EJERCICIOS PRACTICOS{</vt:lpstr>
      <vt:lpstr>09{</vt:lpstr>
      <vt:lpstr>Step by step de ‘ENCADENANDO CMD’ {</vt:lpstr>
      <vt:lpstr>&lt; “  ;  ” /1&gt; { </vt:lpstr>
      <vt:lpstr>&lt; “  ;  ” /1&gt; { </vt:lpstr>
      <vt:lpstr>&lt; “  ||  ” /3&gt; { </vt:lpstr>
      <vt:lpstr>EJERCICIOS PRACTICOS{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Gabriel Blanco Gutiérrez</cp:lastModifiedBy>
  <cp:revision>3</cp:revision>
  <dcterms:modified xsi:type="dcterms:W3CDTF">2026-02-07T22:52:54Z</dcterms:modified>
</cp:coreProperties>
</file>